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327" r:id="rId32"/>
    <p:sldId id="328" r:id="rId33"/>
    <p:sldId id="325" r:id="rId34"/>
    <p:sldId id="329" r:id="rId35"/>
    <p:sldId id="330" r:id="rId36"/>
    <p:sldId id="331" r:id="rId37"/>
    <p:sldId id="332" r:id="rId38"/>
    <p:sldId id="333" r:id="rId39"/>
    <p:sldId id="334" r:id="rId40"/>
    <p:sldId id="338" r:id="rId41"/>
    <p:sldId id="336" r:id="rId42"/>
    <p:sldId id="337" r:id="rId43"/>
    <p:sldId id="339" r:id="rId44"/>
    <p:sldId id="341" r:id="rId45"/>
    <p:sldId id="342" r:id="rId46"/>
    <p:sldId id="343" r:id="rId47"/>
    <p:sldId id="33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4226A1-9E96-40E3-B83B-CBB5E883EDD9}">
          <p14:sldIdLst>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7"/>
            <p14:sldId id="328"/>
            <p14:sldId id="325"/>
          </p14:sldIdLst>
        </p14:section>
        <p14:section name="Untitled Section" id="{7E828B26-DD9B-4E1F-BC64-FA0B2BD9CEA8}">
          <p14:sldIdLst>
            <p14:sldId id="329"/>
            <p14:sldId id="330"/>
            <p14:sldId id="331"/>
            <p14:sldId id="332"/>
            <p14:sldId id="333"/>
            <p14:sldId id="334"/>
            <p14:sldId id="338"/>
            <p14:sldId id="336"/>
            <p14:sldId id="337"/>
            <p14:sldId id="339"/>
            <p14:sldId id="341"/>
            <p14:sldId id="342"/>
            <p14:sldId id="343"/>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334149-1220-4EF7-A0B2-99D060E0D8BC}" v="3" dt="2023-03-28T14:08:21.337"/>
    <p1510:client id="{29C8C297-F473-4A81-B3D5-B50C7A7499F9}" v="25" dt="2023-03-28T18:57:10.8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31CC8C-3840-4849-BB1C-1D8C2BE26A4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BB1814B-7BC2-4ED7-9E87-AD5208AA0E4F}">
      <dgm:prSet/>
      <dgm:spPr/>
      <dgm:t>
        <a:bodyPr/>
        <a:lstStyle/>
        <a:p>
          <a:r>
            <a:rPr lang="en-US"/>
            <a:t>1.Propose a weight function w(n) where n=0,1,2,3,… and w(n)&gt;0</a:t>
          </a:r>
        </a:p>
      </dgm:t>
    </dgm:pt>
    <dgm:pt modelId="{C6D0D9EF-A9AA-4A09-A75C-B2ABDEB7579E}" type="parTrans" cxnId="{30B1BB98-497F-4F93-9B5A-2B902AA276DE}">
      <dgm:prSet/>
      <dgm:spPr/>
      <dgm:t>
        <a:bodyPr/>
        <a:lstStyle/>
        <a:p>
          <a:endParaRPr lang="en-US"/>
        </a:p>
      </dgm:t>
    </dgm:pt>
    <dgm:pt modelId="{C8A3375D-65D8-46E5-AB68-05CE15931B3E}" type="sibTrans" cxnId="{30B1BB98-497F-4F93-9B5A-2B902AA276DE}">
      <dgm:prSet/>
      <dgm:spPr/>
      <dgm:t>
        <a:bodyPr/>
        <a:lstStyle/>
        <a:p>
          <a:endParaRPr lang="en-US"/>
        </a:p>
      </dgm:t>
    </dgm:pt>
    <dgm:pt modelId="{934C4821-03B6-415F-BD28-BF191D704B38}">
      <dgm:prSet/>
      <dgm:spPr/>
      <dgm:t>
        <a:bodyPr/>
        <a:lstStyle/>
        <a:p>
          <a:r>
            <a:rPr lang="en-US"/>
            <a:t>2. The counting process </a:t>
          </a:r>
          <a:r>
            <a:rPr lang="en-US" err="1"/>
            <a:t>N</a:t>
          </a:r>
          <a:r>
            <a:rPr lang="en-US" baseline="30000" err="1"/>
            <a:t>w</a:t>
          </a:r>
          <a:r>
            <a:rPr lang="en-US"/>
            <a:t>(t) has a weighted Poisson distribution with parameter and weight function:</a:t>
          </a:r>
        </a:p>
      </dgm:t>
    </dgm:pt>
    <dgm:pt modelId="{B3058820-94B8-4B9C-8D77-90CA1AD3EA77}" type="parTrans" cxnId="{A34D48D9-8C71-4A07-BBBA-479BAB4694EC}">
      <dgm:prSet/>
      <dgm:spPr/>
      <dgm:t>
        <a:bodyPr/>
        <a:lstStyle/>
        <a:p>
          <a:endParaRPr lang="en-US"/>
        </a:p>
      </dgm:t>
    </dgm:pt>
    <dgm:pt modelId="{D836E7FE-A58B-4C6D-86C0-C6671F793592}" type="sibTrans" cxnId="{A34D48D9-8C71-4A07-BBBA-479BAB4694EC}">
      <dgm:prSet/>
      <dgm:spPr/>
      <dgm:t>
        <a:bodyPr/>
        <a:lstStyle/>
        <a:p>
          <a:endParaRPr lang="en-US"/>
        </a:p>
      </dgm:t>
    </dgm:pt>
    <dgm:pt modelId="{9FA6F1B4-9115-4012-8F73-7C5277F295F0}">
      <dgm:prSet/>
      <dgm:spPr/>
      <dgm:t>
        <a:bodyPr/>
        <a:lstStyle/>
        <a:p>
          <a:r>
            <a:rPr lang="en-US"/>
            <a:t>3. We then calculate the expected value of the weight function in terms of the Poisson distribution (normalizing constant)</a:t>
          </a:r>
        </a:p>
      </dgm:t>
    </dgm:pt>
    <dgm:pt modelId="{FA005DDA-F6E1-4E21-AB5C-3581CABAA3B4}" type="parTrans" cxnId="{4C4A02E3-6303-46A7-895B-C12DD937B340}">
      <dgm:prSet/>
      <dgm:spPr/>
      <dgm:t>
        <a:bodyPr/>
        <a:lstStyle/>
        <a:p>
          <a:endParaRPr lang="en-US"/>
        </a:p>
      </dgm:t>
    </dgm:pt>
    <dgm:pt modelId="{DC6979CA-C221-4916-B422-188CF0DA9437}" type="sibTrans" cxnId="{4C4A02E3-6303-46A7-895B-C12DD937B340}">
      <dgm:prSet/>
      <dgm:spPr/>
      <dgm:t>
        <a:bodyPr/>
        <a:lstStyle/>
        <a:p>
          <a:endParaRPr lang="en-US"/>
        </a:p>
      </dgm:t>
    </dgm:pt>
    <dgm:pt modelId="{0B9FBE35-5586-4FC2-B379-E6FC84AADB41}">
      <dgm:prSet/>
      <dgm:spPr/>
      <dgm:t>
        <a:bodyPr/>
        <a:lstStyle/>
        <a:p>
          <a:r>
            <a:rPr lang="en-US"/>
            <a:t>4.We put the above together and get:</a:t>
          </a:r>
        </a:p>
      </dgm:t>
    </dgm:pt>
    <dgm:pt modelId="{4BF33837-6EAD-45C6-B8EA-5768F3633920}" type="parTrans" cxnId="{B325514C-3C14-4A24-BB48-142EF6F0CFBF}">
      <dgm:prSet/>
      <dgm:spPr/>
      <dgm:t>
        <a:bodyPr/>
        <a:lstStyle/>
        <a:p>
          <a:endParaRPr lang="en-US"/>
        </a:p>
      </dgm:t>
    </dgm:pt>
    <dgm:pt modelId="{7D92A8C2-C98B-42D1-9FAE-EE43D2E299ED}" type="sibTrans" cxnId="{B325514C-3C14-4A24-BB48-142EF6F0CFBF}">
      <dgm:prSet/>
      <dgm:spPr/>
      <dgm:t>
        <a:bodyPr/>
        <a:lstStyle/>
        <a:p>
          <a:endParaRPr lang="en-US"/>
        </a:p>
      </dgm:t>
    </dgm:pt>
    <dgm:pt modelId="{BA0A3392-E44D-41F7-B925-5CE54A9B62B2}" type="pres">
      <dgm:prSet presAssocID="{1031CC8C-3840-4849-BB1C-1D8C2BE26A43}" presName="hierChild1" presStyleCnt="0">
        <dgm:presLayoutVars>
          <dgm:chPref val="1"/>
          <dgm:dir/>
          <dgm:animOne val="branch"/>
          <dgm:animLvl val="lvl"/>
          <dgm:resizeHandles/>
        </dgm:presLayoutVars>
      </dgm:prSet>
      <dgm:spPr/>
    </dgm:pt>
    <dgm:pt modelId="{C7AFBABF-8BB6-40A5-A7F4-49B8DE153FB3}" type="pres">
      <dgm:prSet presAssocID="{EBB1814B-7BC2-4ED7-9E87-AD5208AA0E4F}" presName="hierRoot1" presStyleCnt="0"/>
      <dgm:spPr/>
    </dgm:pt>
    <dgm:pt modelId="{B7EB8C0D-1F47-498E-AB68-433FD3AC0233}" type="pres">
      <dgm:prSet presAssocID="{EBB1814B-7BC2-4ED7-9E87-AD5208AA0E4F}" presName="composite" presStyleCnt="0"/>
      <dgm:spPr/>
    </dgm:pt>
    <dgm:pt modelId="{8B0F26C5-CA2B-4CCC-B8DB-352E65B4A787}" type="pres">
      <dgm:prSet presAssocID="{EBB1814B-7BC2-4ED7-9E87-AD5208AA0E4F}" presName="background" presStyleLbl="node0" presStyleIdx="0" presStyleCnt="4"/>
      <dgm:spPr/>
    </dgm:pt>
    <dgm:pt modelId="{1A386160-AAF2-42DF-A261-B00D2F9C3748}" type="pres">
      <dgm:prSet presAssocID="{EBB1814B-7BC2-4ED7-9E87-AD5208AA0E4F}" presName="text" presStyleLbl="fgAcc0" presStyleIdx="0" presStyleCnt="4" custLinFactNeighborX="-125" custLinFactNeighborY="-6418">
        <dgm:presLayoutVars>
          <dgm:chPref val="3"/>
        </dgm:presLayoutVars>
      </dgm:prSet>
      <dgm:spPr/>
    </dgm:pt>
    <dgm:pt modelId="{2340BBC1-0327-45CE-A6E4-C32DAB0163BB}" type="pres">
      <dgm:prSet presAssocID="{EBB1814B-7BC2-4ED7-9E87-AD5208AA0E4F}" presName="hierChild2" presStyleCnt="0"/>
      <dgm:spPr/>
    </dgm:pt>
    <dgm:pt modelId="{CAD55910-FDBC-49BB-8529-2966AFBB236E}" type="pres">
      <dgm:prSet presAssocID="{934C4821-03B6-415F-BD28-BF191D704B38}" presName="hierRoot1" presStyleCnt="0"/>
      <dgm:spPr/>
    </dgm:pt>
    <dgm:pt modelId="{C0517E4F-EB1E-4D7B-9550-7BE693D32002}" type="pres">
      <dgm:prSet presAssocID="{934C4821-03B6-415F-BD28-BF191D704B38}" presName="composite" presStyleCnt="0"/>
      <dgm:spPr/>
    </dgm:pt>
    <dgm:pt modelId="{5FB7F83C-25DC-4F88-B40B-35A3C923600A}" type="pres">
      <dgm:prSet presAssocID="{934C4821-03B6-415F-BD28-BF191D704B38}" presName="background" presStyleLbl="node0" presStyleIdx="1" presStyleCnt="4"/>
      <dgm:spPr/>
    </dgm:pt>
    <dgm:pt modelId="{64436253-7523-43C0-A123-1480CC70C649}" type="pres">
      <dgm:prSet presAssocID="{934C4821-03B6-415F-BD28-BF191D704B38}" presName="text" presStyleLbl="fgAcc0" presStyleIdx="1" presStyleCnt="4" custScaleX="100588" custScaleY="101809" custLinFactNeighborX="1794" custLinFactNeighborY="-57338">
        <dgm:presLayoutVars>
          <dgm:chPref val="3"/>
        </dgm:presLayoutVars>
      </dgm:prSet>
      <dgm:spPr/>
    </dgm:pt>
    <dgm:pt modelId="{B9035431-F1D0-408B-8E2A-38186E49DC24}" type="pres">
      <dgm:prSet presAssocID="{934C4821-03B6-415F-BD28-BF191D704B38}" presName="hierChild2" presStyleCnt="0"/>
      <dgm:spPr/>
    </dgm:pt>
    <dgm:pt modelId="{FF522CAB-3E42-4A89-AEF3-7BDBBB1E083D}" type="pres">
      <dgm:prSet presAssocID="{9FA6F1B4-9115-4012-8F73-7C5277F295F0}" presName="hierRoot1" presStyleCnt="0"/>
      <dgm:spPr/>
    </dgm:pt>
    <dgm:pt modelId="{42CB4785-5F5E-4344-8509-6FF4B71D8565}" type="pres">
      <dgm:prSet presAssocID="{9FA6F1B4-9115-4012-8F73-7C5277F295F0}" presName="composite" presStyleCnt="0"/>
      <dgm:spPr/>
    </dgm:pt>
    <dgm:pt modelId="{94044D08-EA9D-4F71-A6DB-0A366F534BA7}" type="pres">
      <dgm:prSet presAssocID="{9FA6F1B4-9115-4012-8F73-7C5277F295F0}" presName="background" presStyleLbl="node0" presStyleIdx="2" presStyleCnt="4"/>
      <dgm:spPr/>
    </dgm:pt>
    <dgm:pt modelId="{FA7B7E08-B2BF-47B2-890C-9DB1617C4CDD}" type="pres">
      <dgm:prSet presAssocID="{9FA6F1B4-9115-4012-8F73-7C5277F295F0}" presName="text" presStyleLbl="fgAcc0" presStyleIdx="2" presStyleCnt="4">
        <dgm:presLayoutVars>
          <dgm:chPref val="3"/>
        </dgm:presLayoutVars>
      </dgm:prSet>
      <dgm:spPr/>
    </dgm:pt>
    <dgm:pt modelId="{51CD21E7-E337-404E-916F-9B9F591F0784}" type="pres">
      <dgm:prSet presAssocID="{9FA6F1B4-9115-4012-8F73-7C5277F295F0}" presName="hierChild2" presStyleCnt="0"/>
      <dgm:spPr/>
    </dgm:pt>
    <dgm:pt modelId="{A484BD48-0A53-4CF3-BB65-31A3F2FC2400}" type="pres">
      <dgm:prSet presAssocID="{0B9FBE35-5586-4FC2-B379-E6FC84AADB41}" presName="hierRoot1" presStyleCnt="0"/>
      <dgm:spPr/>
    </dgm:pt>
    <dgm:pt modelId="{C94B16A5-5836-40C8-8B5A-27993AD7DC31}" type="pres">
      <dgm:prSet presAssocID="{0B9FBE35-5586-4FC2-B379-E6FC84AADB41}" presName="composite" presStyleCnt="0"/>
      <dgm:spPr/>
    </dgm:pt>
    <dgm:pt modelId="{0E1607CE-0AFA-4672-8FE5-AEC2AD2D69D5}" type="pres">
      <dgm:prSet presAssocID="{0B9FBE35-5586-4FC2-B379-E6FC84AADB41}" presName="background" presStyleLbl="node0" presStyleIdx="3" presStyleCnt="4"/>
      <dgm:spPr/>
    </dgm:pt>
    <dgm:pt modelId="{FC568AA3-9DFF-492E-9FBB-C547979559C3}" type="pres">
      <dgm:prSet presAssocID="{0B9FBE35-5586-4FC2-B379-E6FC84AADB41}" presName="text" presStyleLbl="fgAcc0" presStyleIdx="3" presStyleCnt="4" custLinFactNeighborX="-1151" custLinFactNeighborY="-60686">
        <dgm:presLayoutVars>
          <dgm:chPref val="3"/>
        </dgm:presLayoutVars>
      </dgm:prSet>
      <dgm:spPr/>
    </dgm:pt>
    <dgm:pt modelId="{8DD77384-CE09-4D7F-85FE-4C0EB71E69BE}" type="pres">
      <dgm:prSet presAssocID="{0B9FBE35-5586-4FC2-B379-E6FC84AADB41}" presName="hierChild2" presStyleCnt="0"/>
      <dgm:spPr/>
    </dgm:pt>
  </dgm:ptLst>
  <dgm:cxnLst>
    <dgm:cxn modelId="{3836963E-FAA1-4073-A818-769E52F7067C}" type="presOf" srcId="{9FA6F1B4-9115-4012-8F73-7C5277F295F0}" destId="{FA7B7E08-B2BF-47B2-890C-9DB1617C4CDD}" srcOrd="0" destOrd="0" presId="urn:microsoft.com/office/officeart/2005/8/layout/hierarchy1"/>
    <dgm:cxn modelId="{4B502B41-B2A8-4E1D-AA2F-4A2F5ECAEFDA}" type="presOf" srcId="{EBB1814B-7BC2-4ED7-9E87-AD5208AA0E4F}" destId="{1A386160-AAF2-42DF-A261-B00D2F9C3748}" srcOrd="0" destOrd="0" presId="urn:microsoft.com/office/officeart/2005/8/layout/hierarchy1"/>
    <dgm:cxn modelId="{B325514C-3C14-4A24-BB48-142EF6F0CFBF}" srcId="{1031CC8C-3840-4849-BB1C-1D8C2BE26A43}" destId="{0B9FBE35-5586-4FC2-B379-E6FC84AADB41}" srcOrd="3" destOrd="0" parTransId="{4BF33837-6EAD-45C6-B8EA-5768F3633920}" sibTransId="{7D92A8C2-C98B-42D1-9FAE-EE43D2E299ED}"/>
    <dgm:cxn modelId="{0EC47592-E90A-4516-8E2D-472E89F13000}" type="presOf" srcId="{934C4821-03B6-415F-BD28-BF191D704B38}" destId="{64436253-7523-43C0-A123-1480CC70C649}" srcOrd="0" destOrd="0" presId="urn:microsoft.com/office/officeart/2005/8/layout/hierarchy1"/>
    <dgm:cxn modelId="{30B1BB98-497F-4F93-9B5A-2B902AA276DE}" srcId="{1031CC8C-3840-4849-BB1C-1D8C2BE26A43}" destId="{EBB1814B-7BC2-4ED7-9E87-AD5208AA0E4F}" srcOrd="0" destOrd="0" parTransId="{C6D0D9EF-A9AA-4A09-A75C-B2ABDEB7579E}" sibTransId="{C8A3375D-65D8-46E5-AB68-05CE15931B3E}"/>
    <dgm:cxn modelId="{11CBD2C7-D1E8-49EE-A48E-4A9424DC37D2}" type="presOf" srcId="{0B9FBE35-5586-4FC2-B379-E6FC84AADB41}" destId="{FC568AA3-9DFF-492E-9FBB-C547979559C3}" srcOrd="0" destOrd="0" presId="urn:microsoft.com/office/officeart/2005/8/layout/hierarchy1"/>
    <dgm:cxn modelId="{A34D48D9-8C71-4A07-BBBA-479BAB4694EC}" srcId="{1031CC8C-3840-4849-BB1C-1D8C2BE26A43}" destId="{934C4821-03B6-415F-BD28-BF191D704B38}" srcOrd="1" destOrd="0" parTransId="{B3058820-94B8-4B9C-8D77-90CA1AD3EA77}" sibTransId="{D836E7FE-A58B-4C6D-86C0-C6671F793592}"/>
    <dgm:cxn modelId="{4C4A02E3-6303-46A7-895B-C12DD937B340}" srcId="{1031CC8C-3840-4849-BB1C-1D8C2BE26A43}" destId="{9FA6F1B4-9115-4012-8F73-7C5277F295F0}" srcOrd="2" destOrd="0" parTransId="{FA005DDA-F6E1-4E21-AB5C-3581CABAA3B4}" sibTransId="{DC6979CA-C221-4916-B422-188CF0DA9437}"/>
    <dgm:cxn modelId="{51E927F6-92E1-43C4-A21B-53AA60232C4A}" type="presOf" srcId="{1031CC8C-3840-4849-BB1C-1D8C2BE26A43}" destId="{BA0A3392-E44D-41F7-B925-5CE54A9B62B2}" srcOrd="0" destOrd="0" presId="urn:microsoft.com/office/officeart/2005/8/layout/hierarchy1"/>
    <dgm:cxn modelId="{EB5F6B51-5A17-45DD-BF63-B20494BA2E0C}" type="presParOf" srcId="{BA0A3392-E44D-41F7-B925-5CE54A9B62B2}" destId="{C7AFBABF-8BB6-40A5-A7F4-49B8DE153FB3}" srcOrd="0" destOrd="0" presId="urn:microsoft.com/office/officeart/2005/8/layout/hierarchy1"/>
    <dgm:cxn modelId="{05D42C65-DD9A-4C91-A932-E74CFBB999E5}" type="presParOf" srcId="{C7AFBABF-8BB6-40A5-A7F4-49B8DE153FB3}" destId="{B7EB8C0D-1F47-498E-AB68-433FD3AC0233}" srcOrd="0" destOrd="0" presId="urn:microsoft.com/office/officeart/2005/8/layout/hierarchy1"/>
    <dgm:cxn modelId="{795A400B-E72E-4ABD-8072-9751F8365214}" type="presParOf" srcId="{B7EB8C0D-1F47-498E-AB68-433FD3AC0233}" destId="{8B0F26C5-CA2B-4CCC-B8DB-352E65B4A787}" srcOrd="0" destOrd="0" presId="urn:microsoft.com/office/officeart/2005/8/layout/hierarchy1"/>
    <dgm:cxn modelId="{159E9EDE-DF81-4959-95A0-47A85AA0DF82}" type="presParOf" srcId="{B7EB8C0D-1F47-498E-AB68-433FD3AC0233}" destId="{1A386160-AAF2-42DF-A261-B00D2F9C3748}" srcOrd="1" destOrd="0" presId="urn:microsoft.com/office/officeart/2005/8/layout/hierarchy1"/>
    <dgm:cxn modelId="{2809D151-5858-4844-9044-BB3274533B93}" type="presParOf" srcId="{C7AFBABF-8BB6-40A5-A7F4-49B8DE153FB3}" destId="{2340BBC1-0327-45CE-A6E4-C32DAB0163BB}" srcOrd="1" destOrd="0" presId="urn:microsoft.com/office/officeart/2005/8/layout/hierarchy1"/>
    <dgm:cxn modelId="{C845188B-6197-41BF-BB7F-5B85CBD1DE1F}" type="presParOf" srcId="{BA0A3392-E44D-41F7-B925-5CE54A9B62B2}" destId="{CAD55910-FDBC-49BB-8529-2966AFBB236E}" srcOrd="1" destOrd="0" presId="urn:microsoft.com/office/officeart/2005/8/layout/hierarchy1"/>
    <dgm:cxn modelId="{D7C35926-914D-48D6-8EA4-9E06E174F0D5}" type="presParOf" srcId="{CAD55910-FDBC-49BB-8529-2966AFBB236E}" destId="{C0517E4F-EB1E-4D7B-9550-7BE693D32002}" srcOrd="0" destOrd="0" presId="urn:microsoft.com/office/officeart/2005/8/layout/hierarchy1"/>
    <dgm:cxn modelId="{3BFD486B-17DC-4B51-928E-4F92C59C1753}" type="presParOf" srcId="{C0517E4F-EB1E-4D7B-9550-7BE693D32002}" destId="{5FB7F83C-25DC-4F88-B40B-35A3C923600A}" srcOrd="0" destOrd="0" presId="urn:microsoft.com/office/officeart/2005/8/layout/hierarchy1"/>
    <dgm:cxn modelId="{6917266B-D2C3-4648-AB56-6A6D48B1CCAF}" type="presParOf" srcId="{C0517E4F-EB1E-4D7B-9550-7BE693D32002}" destId="{64436253-7523-43C0-A123-1480CC70C649}" srcOrd="1" destOrd="0" presId="urn:microsoft.com/office/officeart/2005/8/layout/hierarchy1"/>
    <dgm:cxn modelId="{F8BFFD03-54E0-441C-A91E-B90831B25D44}" type="presParOf" srcId="{CAD55910-FDBC-49BB-8529-2966AFBB236E}" destId="{B9035431-F1D0-408B-8E2A-38186E49DC24}" srcOrd="1" destOrd="0" presId="urn:microsoft.com/office/officeart/2005/8/layout/hierarchy1"/>
    <dgm:cxn modelId="{566DAE20-5F93-40E9-9868-EE883CD6276B}" type="presParOf" srcId="{BA0A3392-E44D-41F7-B925-5CE54A9B62B2}" destId="{FF522CAB-3E42-4A89-AEF3-7BDBBB1E083D}" srcOrd="2" destOrd="0" presId="urn:microsoft.com/office/officeart/2005/8/layout/hierarchy1"/>
    <dgm:cxn modelId="{F1A4E1AA-9B6F-41F5-81E2-73BCBFC632ED}" type="presParOf" srcId="{FF522CAB-3E42-4A89-AEF3-7BDBBB1E083D}" destId="{42CB4785-5F5E-4344-8509-6FF4B71D8565}" srcOrd="0" destOrd="0" presId="urn:microsoft.com/office/officeart/2005/8/layout/hierarchy1"/>
    <dgm:cxn modelId="{3B4AC108-33A8-475E-A8F5-44E778C14BFA}" type="presParOf" srcId="{42CB4785-5F5E-4344-8509-6FF4B71D8565}" destId="{94044D08-EA9D-4F71-A6DB-0A366F534BA7}" srcOrd="0" destOrd="0" presId="urn:microsoft.com/office/officeart/2005/8/layout/hierarchy1"/>
    <dgm:cxn modelId="{6B3E918F-950D-462D-AFC6-AB08A29E4DF3}" type="presParOf" srcId="{42CB4785-5F5E-4344-8509-6FF4B71D8565}" destId="{FA7B7E08-B2BF-47B2-890C-9DB1617C4CDD}" srcOrd="1" destOrd="0" presId="urn:microsoft.com/office/officeart/2005/8/layout/hierarchy1"/>
    <dgm:cxn modelId="{EE4EB7BD-AD84-49D7-96B2-1428B0598B83}" type="presParOf" srcId="{FF522CAB-3E42-4A89-AEF3-7BDBBB1E083D}" destId="{51CD21E7-E337-404E-916F-9B9F591F0784}" srcOrd="1" destOrd="0" presId="urn:microsoft.com/office/officeart/2005/8/layout/hierarchy1"/>
    <dgm:cxn modelId="{E2F65C8F-70D7-4580-BD35-210CEF8D782D}" type="presParOf" srcId="{BA0A3392-E44D-41F7-B925-5CE54A9B62B2}" destId="{A484BD48-0A53-4CF3-BB65-31A3F2FC2400}" srcOrd="3" destOrd="0" presId="urn:microsoft.com/office/officeart/2005/8/layout/hierarchy1"/>
    <dgm:cxn modelId="{6B01F275-FF24-4106-9883-08A171673A09}" type="presParOf" srcId="{A484BD48-0A53-4CF3-BB65-31A3F2FC2400}" destId="{C94B16A5-5836-40C8-8B5A-27993AD7DC31}" srcOrd="0" destOrd="0" presId="urn:microsoft.com/office/officeart/2005/8/layout/hierarchy1"/>
    <dgm:cxn modelId="{55AC6B42-CD4B-4ECD-8A51-D0053AB1A182}" type="presParOf" srcId="{C94B16A5-5836-40C8-8B5A-27993AD7DC31}" destId="{0E1607CE-0AFA-4672-8FE5-AEC2AD2D69D5}" srcOrd="0" destOrd="0" presId="urn:microsoft.com/office/officeart/2005/8/layout/hierarchy1"/>
    <dgm:cxn modelId="{09E8EE89-94A9-4D83-A5C4-A0C96DE72CE0}" type="presParOf" srcId="{C94B16A5-5836-40C8-8B5A-27993AD7DC31}" destId="{FC568AA3-9DFF-492E-9FBB-C547979559C3}" srcOrd="1" destOrd="0" presId="urn:microsoft.com/office/officeart/2005/8/layout/hierarchy1"/>
    <dgm:cxn modelId="{0E2A30B8-EBE8-40B3-B43C-4B6A917EFF95}" type="presParOf" srcId="{A484BD48-0A53-4CF3-BB65-31A3F2FC2400}" destId="{8DD77384-CE09-4D7F-85FE-4C0EB71E69B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F26C5-CA2B-4CCC-B8DB-352E65B4A787}">
      <dsp:nvSpPr>
        <dsp:cNvPr id="0" name=""/>
        <dsp:cNvSpPr/>
      </dsp:nvSpPr>
      <dsp:spPr>
        <a:xfrm>
          <a:off x="-580" y="1017059"/>
          <a:ext cx="2101802" cy="1334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386160-AAF2-42DF-A261-B00D2F9C3748}">
      <dsp:nvSpPr>
        <dsp:cNvPr id="0" name=""/>
        <dsp:cNvSpPr/>
      </dsp:nvSpPr>
      <dsp:spPr>
        <a:xfrm>
          <a:off x="232953" y="1238916"/>
          <a:ext cx="2101802" cy="1334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1.Propose a weight function w(n) where n=0,1,2,3,… and w(n)&gt;0</a:t>
          </a:r>
        </a:p>
      </dsp:txBody>
      <dsp:txXfrm>
        <a:off x="272043" y="1278006"/>
        <a:ext cx="2023622" cy="1256464"/>
      </dsp:txXfrm>
    </dsp:sp>
    <dsp:sp modelId="{5FB7F83C-25DC-4F88-B40B-35A3C923600A}">
      <dsp:nvSpPr>
        <dsp:cNvPr id="0" name=""/>
        <dsp:cNvSpPr/>
      </dsp:nvSpPr>
      <dsp:spPr>
        <a:xfrm>
          <a:off x="2608623" y="337458"/>
          <a:ext cx="2114161" cy="135878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36253-7523-43C0-A123-1480CC70C649}">
      <dsp:nvSpPr>
        <dsp:cNvPr id="0" name=""/>
        <dsp:cNvSpPr/>
      </dsp:nvSpPr>
      <dsp:spPr>
        <a:xfrm>
          <a:off x="2842157" y="559315"/>
          <a:ext cx="2114161" cy="135878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2. The counting process </a:t>
          </a:r>
          <a:r>
            <a:rPr lang="en-US" sz="1400" kern="1200" err="1"/>
            <a:t>N</a:t>
          </a:r>
          <a:r>
            <a:rPr lang="en-US" sz="1400" kern="1200" baseline="30000" err="1"/>
            <a:t>w</a:t>
          </a:r>
          <a:r>
            <a:rPr lang="en-US" sz="1400" kern="1200"/>
            <a:t>(t) has a weighted Poisson distribution with parameter and weight function:</a:t>
          </a:r>
        </a:p>
      </dsp:txBody>
      <dsp:txXfrm>
        <a:off x="2881955" y="599113"/>
        <a:ext cx="2034565" cy="1279192"/>
      </dsp:txXfrm>
    </dsp:sp>
    <dsp:sp modelId="{94044D08-EA9D-4F71-A6DB-0A366F534BA7}">
      <dsp:nvSpPr>
        <dsp:cNvPr id="0" name=""/>
        <dsp:cNvSpPr/>
      </dsp:nvSpPr>
      <dsp:spPr>
        <a:xfrm>
          <a:off x="5152146" y="1102717"/>
          <a:ext cx="2101802" cy="1334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7B7E08-B2BF-47B2-890C-9DB1617C4CDD}">
      <dsp:nvSpPr>
        <dsp:cNvPr id="0" name=""/>
        <dsp:cNvSpPr/>
      </dsp:nvSpPr>
      <dsp:spPr>
        <a:xfrm>
          <a:off x="5385679" y="1324574"/>
          <a:ext cx="2101802" cy="1334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3. We then calculate the expected value of the weight function in terms of the Poisson distribution (normalizing constant)</a:t>
          </a:r>
        </a:p>
      </dsp:txBody>
      <dsp:txXfrm>
        <a:off x="5424769" y="1363664"/>
        <a:ext cx="2023622" cy="1256464"/>
      </dsp:txXfrm>
    </dsp:sp>
    <dsp:sp modelId="{0E1607CE-0AFA-4672-8FE5-AEC2AD2D69D5}">
      <dsp:nvSpPr>
        <dsp:cNvPr id="0" name=""/>
        <dsp:cNvSpPr/>
      </dsp:nvSpPr>
      <dsp:spPr>
        <a:xfrm>
          <a:off x="7696824" y="292774"/>
          <a:ext cx="2101802" cy="1334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568AA3-9DFF-492E-9FBB-C547979559C3}">
      <dsp:nvSpPr>
        <dsp:cNvPr id="0" name=""/>
        <dsp:cNvSpPr/>
      </dsp:nvSpPr>
      <dsp:spPr>
        <a:xfrm>
          <a:off x="7930358" y="514631"/>
          <a:ext cx="2101802" cy="1334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4.We put the above together and get:</a:t>
          </a:r>
        </a:p>
      </dsp:txBody>
      <dsp:txXfrm>
        <a:off x="7969448" y="553721"/>
        <a:ext cx="2023622" cy="125646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3/28/2023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3/28/2023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3/28/2023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3/28/2023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3/28/2023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3/28/2023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3/28/2023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3/28/2023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3/28/2023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3/28/2023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1.xml"/><Relationship Id="rId7" Type="http://schemas.openxmlformats.org/officeDocument/2006/relationships/image" Target="../media/image1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a:solidFill>
                  <a:schemeClr val="tx1"/>
                </a:solidFill>
              </a:rPr>
              <a:t>The weighted Poisson Process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a:t>By: Justin Chen</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EFB87-0350-C6D2-5195-6B58686202E1}"/>
              </a:ext>
            </a:extLst>
          </p:cNvPr>
          <p:cNvSpPr>
            <a:spLocks noGrp="1"/>
          </p:cNvSpPr>
          <p:nvPr>
            <p:ph type="title"/>
          </p:nvPr>
        </p:nvSpPr>
        <p:spPr/>
        <p:txBody>
          <a:bodyPr/>
          <a:lstStyle/>
          <a:p>
            <a:r>
              <a:rPr lang="en-US"/>
              <a:t>Weighted Poisson Distribution</a:t>
            </a:r>
            <a:endParaRPr lang="en-CA"/>
          </a:p>
        </p:txBody>
      </p:sp>
      <p:pic>
        <p:nvPicPr>
          <p:cNvPr id="5" name="Content Placeholder 4" descr="Text, letter&#10;&#10;Description automatically generated">
            <a:extLst>
              <a:ext uri="{FF2B5EF4-FFF2-40B4-BE49-F238E27FC236}">
                <a16:creationId xmlns:a16="http://schemas.microsoft.com/office/drawing/2014/main" id="{7434751F-01A5-382A-44CE-52DC0DF6249E}"/>
              </a:ext>
            </a:extLst>
          </p:cNvPr>
          <p:cNvPicPr>
            <a:picLocks noGrp="1" noChangeAspect="1"/>
          </p:cNvPicPr>
          <p:nvPr>
            <p:ph idx="1"/>
          </p:nvPr>
        </p:nvPicPr>
        <p:blipFill>
          <a:blip r:embed="rId2"/>
          <a:stretch>
            <a:fillRect/>
          </a:stretch>
        </p:blipFill>
        <p:spPr>
          <a:xfrm>
            <a:off x="1248727" y="2835043"/>
            <a:ext cx="9694545" cy="3527268"/>
          </a:xfrm>
        </p:spPr>
      </p:pic>
      <p:sp>
        <p:nvSpPr>
          <p:cNvPr id="6" name="TextBox 5">
            <a:extLst>
              <a:ext uri="{FF2B5EF4-FFF2-40B4-BE49-F238E27FC236}">
                <a16:creationId xmlns:a16="http://schemas.microsoft.com/office/drawing/2014/main" id="{AD35E104-60FD-E641-E73B-FA9B9DCB5392}"/>
              </a:ext>
            </a:extLst>
          </p:cNvPr>
          <p:cNvSpPr txBox="1"/>
          <p:nvPr/>
        </p:nvSpPr>
        <p:spPr>
          <a:xfrm>
            <a:off x="1248727" y="2015810"/>
            <a:ext cx="9040178" cy="369332"/>
          </a:xfrm>
          <a:prstGeom prst="rect">
            <a:avLst/>
          </a:prstGeom>
          <a:noFill/>
        </p:spPr>
        <p:txBody>
          <a:bodyPr wrap="square" rtlCol="0">
            <a:spAutoFit/>
          </a:bodyPr>
          <a:lstStyle/>
          <a:p>
            <a:r>
              <a:rPr lang="en-US"/>
              <a:t>Define p(n) as a the Poisson Distribution</a:t>
            </a:r>
            <a:endParaRPr lang="en-CA"/>
          </a:p>
        </p:txBody>
      </p:sp>
    </p:spTree>
    <p:extLst>
      <p:ext uri="{BB962C8B-B14F-4D97-AF65-F5344CB8AC3E}">
        <p14:creationId xmlns:p14="http://schemas.microsoft.com/office/powerpoint/2010/main" val="3466517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D3488-78E1-BEEF-EB62-EF1FA13BD9A3}"/>
              </a:ext>
            </a:extLst>
          </p:cNvPr>
          <p:cNvSpPr>
            <a:spLocks noGrp="1"/>
          </p:cNvSpPr>
          <p:nvPr>
            <p:ph type="title"/>
          </p:nvPr>
        </p:nvSpPr>
        <p:spPr>
          <a:xfrm>
            <a:off x="643467" y="516835"/>
            <a:ext cx="3448259" cy="1666501"/>
          </a:xfrm>
        </p:spPr>
        <p:txBody>
          <a:bodyPr>
            <a:normAutofit/>
          </a:bodyPr>
          <a:lstStyle/>
          <a:p>
            <a:r>
              <a:rPr lang="en-US" sz="3400">
                <a:solidFill>
                  <a:srgbClr val="FFFFFF"/>
                </a:solidFill>
              </a:rPr>
              <a:t>The relationship with Dispersion</a:t>
            </a:r>
            <a:endParaRPr lang="en-CA" sz="3400">
              <a:solidFill>
                <a:srgbClr val="FFFFFF"/>
              </a:solidFill>
            </a:endParaRPr>
          </a:p>
        </p:txBody>
      </p:sp>
      <p:cxnSp>
        <p:nvCxnSpPr>
          <p:cNvPr id="18" name="Straight Connector 1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B7098A-6050-CA3A-478C-C5DC6B976913}"/>
              </a:ext>
            </a:extLst>
          </p:cNvPr>
          <p:cNvSpPr>
            <a:spLocks noGrp="1"/>
          </p:cNvSpPr>
          <p:nvPr>
            <p:ph idx="1"/>
          </p:nvPr>
        </p:nvSpPr>
        <p:spPr>
          <a:xfrm>
            <a:off x="643467" y="2546224"/>
            <a:ext cx="3448259" cy="4121275"/>
          </a:xfrm>
        </p:spPr>
        <p:txBody>
          <a:bodyPr>
            <a:normAutofit lnSpcReduction="10000"/>
          </a:bodyPr>
          <a:lstStyle/>
          <a:p>
            <a:r>
              <a:rPr lang="en-US" sz="1800">
                <a:solidFill>
                  <a:srgbClr val="FFFFFF"/>
                </a:solidFill>
              </a:rPr>
              <a:t>-The usefulness of this model comes from the aforementioned Fisher Index of dispersion</a:t>
            </a:r>
          </a:p>
          <a:p>
            <a:r>
              <a:rPr lang="en-US" sz="1800">
                <a:solidFill>
                  <a:srgbClr val="FFFFFF"/>
                </a:solidFill>
              </a:rPr>
              <a:t>-As we saw before, the typical Poisson Distribution has an I(X) = 1</a:t>
            </a:r>
          </a:p>
          <a:p>
            <a:r>
              <a:rPr lang="en-US" sz="1800">
                <a:solidFill>
                  <a:srgbClr val="FFFFFF"/>
                </a:solidFill>
              </a:rPr>
              <a:t>-Using this distribution we can construct a family of Poisson Processes that have I(X) ≠ 1</a:t>
            </a:r>
          </a:p>
          <a:p>
            <a:r>
              <a:rPr lang="en-US" sz="1800">
                <a:solidFill>
                  <a:srgbClr val="FFFFFF"/>
                </a:solidFill>
              </a:rPr>
              <a:t>-We can even denote I(X) as the “degree of departure” from the classic Poisson Random Variable</a:t>
            </a:r>
          </a:p>
          <a:p>
            <a:endParaRPr lang="en-CA" sz="1800">
              <a:solidFill>
                <a:srgbClr val="FFFFFF"/>
              </a:solidFill>
            </a:endParaRPr>
          </a:p>
        </p:txBody>
      </p:sp>
      <p:pic>
        <p:nvPicPr>
          <p:cNvPr id="12" name="Picture 11" descr="Graph on document with pen">
            <a:extLst>
              <a:ext uri="{FF2B5EF4-FFF2-40B4-BE49-F238E27FC236}">
                <a16:creationId xmlns:a16="http://schemas.microsoft.com/office/drawing/2014/main" id="{537D1600-9C9D-1D89-2D8B-D15B5FC755FD}"/>
              </a:ext>
            </a:extLst>
          </p:cNvPr>
          <p:cNvPicPr>
            <a:picLocks noChangeAspect="1"/>
          </p:cNvPicPr>
          <p:nvPr/>
        </p:nvPicPr>
        <p:blipFill rotWithShape="1">
          <a:blip r:embed="rId2"/>
          <a:srcRect l="20178" r="6455" b="-1"/>
          <a:stretch/>
        </p:blipFill>
        <p:spPr>
          <a:xfrm>
            <a:off x="4654296" y="10"/>
            <a:ext cx="7537703" cy="6857990"/>
          </a:xfrm>
          <a:prstGeom prst="rect">
            <a:avLst/>
          </a:prstGeom>
        </p:spPr>
      </p:pic>
    </p:spTree>
    <p:extLst>
      <p:ext uri="{BB962C8B-B14F-4D97-AF65-F5344CB8AC3E}">
        <p14:creationId xmlns:p14="http://schemas.microsoft.com/office/powerpoint/2010/main" val="420518681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BAE2-67C3-C73F-1084-A21661437A86}"/>
              </a:ext>
            </a:extLst>
          </p:cNvPr>
          <p:cNvSpPr>
            <a:spLocks noGrp="1"/>
          </p:cNvSpPr>
          <p:nvPr>
            <p:ph type="title"/>
          </p:nvPr>
        </p:nvSpPr>
        <p:spPr/>
        <p:txBody>
          <a:bodyPr/>
          <a:lstStyle/>
          <a:p>
            <a:r>
              <a:rPr lang="en-US"/>
              <a:t>The Weighted Poisson Process</a:t>
            </a:r>
            <a:endParaRPr lang="en-CA"/>
          </a:p>
        </p:txBody>
      </p:sp>
      <p:sp>
        <p:nvSpPr>
          <p:cNvPr id="3" name="Content Placeholder 2">
            <a:extLst>
              <a:ext uri="{FF2B5EF4-FFF2-40B4-BE49-F238E27FC236}">
                <a16:creationId xmlns:a16="http://schemas.microsoft.com/office/drawing/2014/main" id="{12720E5D-BACD-2C7B-B064-475251F0B1FF}"/>
              </a:ext>
            </a:extLst>
          </p:cNvPr>
          <p:cNvSpPr>
            <a:spLocks noGrp="1"/>
          </p:cNvSpPr>
          <p:nvPr>
            <p:ph idx="1"/>
          </p:nvPr>
        </p:nvSpPr>
        <p:spPr/>
        <p:txBody>
          <a:bodyPr/>
          <a:lstStyle/>
          <a:p>
            <a:r>
              <a:rPr lang="en-US"/>
              <a:t>-We mentioned before the importance of using these distributions to create a process that’s interpretable in terms of time t</a:t>
            </a:r>
          </a:p>
          <a:p>
            <a:r>
              <a:rPr lang="en-US"/>
              <a:t>-The problem now is turning the weighted Poisson Distribution into a full-on stochastic process</a:t>
            </a:r>
          </a:p>
          <a:p>
            <a:r>
              <a:rPr lang="en-US"/>
              <a:t>-This was the work of Bala and </a:t>
            </a:r>
            <a:r>
              <a:rPr lang="en-CA" err="1"/>
              <a:t>Kozubowski</a:t>
            </a:r>
            <a:r>
              <a:rPr lang="en-US"/>
              <a:t> (2008)</a:t>
            </a:r>
          </a:p>
          <a:p>
            <a:r>
              <a:rPr lang="en-US"/>
              <a:t>-From the previously mentioned paper we can construct a formal methodology to turn a Weighted Poisson Distribution into a Weighted Poisson Process</a:t>
            </a:r>
          </a:p>
          <a:p>
            <a:endParaRPr lang="en-US"/>
          </a:p>
          <a:p>
            <a:endParaRPr lang="en-US"/>
          </a:p>
          <a:p>
            <a:endParaRPr lang="en-CA"/>
          </a:p>
        </p:txBody>
      </p:sp>
    </p:spTree>
    <p:extLst>
      <p:ext uri="{BB962C8B-B14F-4D97-AF65-F5344CB8AC3E}">
        <p14:creationId xmlns:p14="http://schemas.microsoft.com/office/powerpoint/2010/main" val="2284980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9">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3FEE8-ACCA-B6BE-5C1E-BD9D052288DA}"/>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t>Deriving a Weighted Poisson Process</a:t>
            </a:r>
          </a:p>
        </p:txBody>
      </p:sp>
      <p:cxnSp>
        <p:nvCxnSpPr>
          <p:cNvPr id="37" name="Straight Connector 31">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Rectangle 33">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5" name="Content Placeholder 2">
            <a:extLst>
              <a:ext uri="{FF2B5EF4-FFF2-40B4-BE49-F238E27FC236}">
                <a16:creationId xmlns:a16="http://schemas.microsoft.com/office/drawing/2014/main" id="{8EF727B2-1CA1-D165-49CB-5AE9376BD727}"/>
              </a:ext>
            </a:extLst>
          </p:cNvPr>
          <p:cNvGraphicFramePr>
            <a:graphicFrameLocks noGrp="1"/>
          </p:cNvGraphicFramePr>
          <p:nvPr>
            <p:ph idx="1"/>
            <p:extLst>
              <p:ext uri="{D42A27DB-BD31-4B8C-83A1-F6EECF244321}">
                <p14:modId xmlns:p14="http://schemas.microsoft.com/office/powerpoint/2010/main" val="231643814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picture containing diagram&#10;&#10;Description automatically generated">
            <a:extLst>
              <a:ext uri="{FF2B5EF4-FFF2-40B4-BE49-F238E27FC236}">
                <a16:creationId xmlns:a16="http://schemas.microsoft.com/office/drawing/2014/main" id="{E3F6BE14-70F5-20FE-EE09-C04AA2B70275}"/>
              </a:ext>
            </a:extLst>
          </p:cNvPr>
          <p:cNvPicPr>
            <a:picLocks noChangeAspect="1"/>
          </p:cNvPicPr>
          <p:nvPr/>
        </p:nvPicPr>
        <p:blipFill>
          <a:blip r:embed="rId7"/>
          <a:stretch>
            <a:fillRect/>
          </a:stretch>
        </p:blipFill>
        <p:spPr>
          <a:xfrm>
            <a:off x="3583103" y="4224820"/>
            <a:ext cx="2659224" cy="696306"/>
          </a:xfrm>
          <a:prstGeom prst="rect">
            <a:avLst/>
          </a:prstGeom>
        </p:spPr>
      </p:pic>
      <p:pic>
        <p:nvPicPr>
          <p:cNvPr id="11" name="Picture 10" descr="Diagram&#10;&#10;Description automatically generated">
            <a:extLst>
              <a:ext uri="{FF2B5EF4-FFF2-40B4-BE49-F238E27FC236}">
                <a16:creationId xmlns:a16="http://schemas.microsoft.com/office/drawing/2014/main" id="{C8FFFA95-445F-9C42-E1C0-002B0D2D7733}"/>
              </a:ext>
            </a:extLst>
          </p:cNvPr>
          <p:cNvPicPr>
            <a:picLocks noChangeAspect="1"/>
          </p:cNvPicPr>
          <p:nvPr/>
        </p:nvPicPr>
        <p:blipFill>
          <a:blip r:embed="rId8"/>
          <a:stretch>
            <a:fillRect/>
          </a:stretch>
        </p:blipFill>
        <p:spPr>
          <a:xfrm>
            <a:off x="6177012" y="4873650"/>
            <a:ext cx="2551455" cy="807060"/>
          </a:xfrm>
          <a:prstGeom prst="rect">
            <a:avLst/>
          </a:prstGeom>
        </p:spPr>
      </p:pic>
      <p:pic>
        <p:nvPicPr>
          <p:cNvPr id="15" name="Picture 14" descr="Text, letter&#10;&#10;Description automatically generated">
            <a:extLst>
              <a:ext uri="{FF2B5EF4-FFF2-40B4-BE49-F238E27FC236}">
                <a16:creationId xmlns:a16="http://schemas.microsoft.com/office/drawing/2014/main" id="{B32D4D30-4F88-58B5-3FCF-6A7BBF635232}"/>
              </a:ext>
            </a:extLst>
          </p:cNvPr>
          <p:cNvPicPr>
            <a:picLocks noChangeAspect="1"/>
          </p:cNvPicPr>
          <p:nvPr/>
        </p:nvPicPr>
        <p:blipFill>
          <a:blip r:embed="rId9"/>
          <a:stretch>
            <a:fillRect/>
          </a:stretch>
        </p:blipFill>
        <p:spPr>
          <a:xfrm>
            <a:off x="8836236" y="4150262"/>
            <a:ext cx="2832286" cy="807059"/>
          </a:xfrm>
          <a:prstGeom prst="rect">
            <a:avLst/>
          </a:prstGeom>
        </p:spPr>
      </p:pic>
    </p:spTree>
    <p:extLst>
      <p:ext uri="{BB962C8B-B14F-4D97-AF65-F5344CB8AC3E}">
        <p14:creationId xmlns:p14="http://schemas.microsoft.com/office/powerpoint/2010/main" val="2586659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A5EB-511E-1219-2C5C-4B9ABE8B789C}"/>
              </a:ext>
            </a:extLst>
          </p:cNvPr>
          <p:cNvSpPr>
            <a:spLocks noGrp="1"/>
          </p:cNvSpPr>
          <p:nvPr>
            <p:ph type="title"/>
          </p:nvPr>
        </p:nvSpPr>
        <p:spPr/>
        <p:txBody>
          <a:bodyPr/>
          <a:lstStyle/>
          <a:p>
            <a:r>
              <a:rPr lang="en-US"/>
              <a:t>Deriving the Dispersion</a:t>
            </a:r>
            <a:endParaRPr lang="en-CA"/>
          </a:p>
        </p:txBody>
      </p:sp>
      <p:sp>
        <p:nvSpPr>
          <p:cNvPr id="3" name="Content Placeholder 2">
            <a:extLst>
              <a:ext uri="{FF2B5EF4-FFF2-40B4-BE49-F238E27FC236}">
                <a16:creationId xmlns:a16="http://schemas.microsoft.com/office/drawing/2014/main" id="{C3DCD76A-D027-F0FC-78BD-E0028BE615BE}"/>
              </a:ext>
            </a:extLst>
          </p:cNvPr>
          <p:cNvSpPr>
            <a:spLocks noGrp="1"/>
          </p:cNvSpPr>
          <p:nvPr>
            <p:ph idx="1"/>
          </p:nvPr>
        </p:nvSpPr>
        <p:spPr/>
        <p:txBody>
          <a:bodyPr/>
          <a:lstStyle/>
          <a:p>
            <a:r>
              <a:rPr lang="en-US" dirty="0"/>
              <a:t>-Once we derive our model it’s important to calculate the corresponding Fisher Index of Dispersion</a:t>
            </a:r>
          </a:p>
          <a:p>
            <a:pPr marL="0" indent="0">
              <a:buNone/>
            </a:pPr>
            <a:r>
              <a:rPr lang="en-CA" dirty="0"/>
              <a:t>since that’s the whole point of deriving a Weighted Poisson Process</a:t>
            </a:r>
          </a:p>
          <a:p>
            <a:pPr marL="0" indent="0">
              <a:buNone/>
            </a:pPr>
            <a:r>
              <a:rPr lang="en-CA" dirty="0"/>
              <a:t>-Luckily Bala and </a:t>
            </a:r>
            <a:r>
              <a:rPr lang="en-CA" dirty="0" err="1"/>
              <a:t>Kozubowski</a:t>
            </a:r>
            <a:r>
              <a:rPr lang="en-CA" dirty="0"/>
              <a:t>(2008) give us a useful proposition:</a:t>
            </a:r>
            <a:r>
              <a:rPr lang="en-US" dirty="0"/>
              <a:t>The weighted Poisson variable N w(t) is </a:t>
            </a:r>
            <a:r>
              <a:rPr lang="en-US" dirty="0" err="1"/>
              <a:t>overdispersed</a:t>
            </a:r>
            <a:r>
              <a:rPr lang="en-US" dirty="0"/>
              <a:t> (respectively, </a:t>
            </a:r>
            <a:r>
              <a:rPr lang="en-US" dirty="0" err="1"/>
              <a:t>equidispersed</a:t>
            </a:r>
            <a:r>
              <a:rPr lang="en-US" dirty="0"/>
              <a:t> or </a:t>
            </a:r>
            <a:r>
              <a:rPr lang="en-US" dirty="0" err="1"/>
              <a:t>underdispersed</a:t>
            </a:r>
            <a:r>
              <a:rPr lang="en-US" dirty="0"/>
              <a:t>) for each t ∈ (0, 1] if and only if the variable N w is </a:t>
            </a:r>
            <a:r>
              <a:rPr lang="en-US" dirty="0" err="1"/>
              <a:t>overdispersed</a:t>
            </a:r>
            <a:r>
              <a:rPr lang="en-US" dirty="0"/>
              <a:t> (respectively, </a:t>
            </a:r>
            <a:r>
              <a:rPr lang="en-US" dirty="0" err="1"/>
              <a:t>equidispersed</a:t>
            </a:r>
            <a:r>
              <a:rPr lang="en-US" dirty="0"/>
              <a:t>, </a:t>
            </a:r>
            <a:r>
              <a:rPr lang="en-US" dirty="0" err="1"/>
              <a:t>underdispersed</a:t>
            </a:r>
            <a:r>
              <a:rPr lang="en-US" dirty="0"/>
              <a:t>)</a:t>
            </a:r>
          </a:p>
          <a:p>
            <a:pPr marL="0" indent="0">
              <a:buNone/>
            </a:pPr>
            <a:r>
              <a:rPr lang="en-US" dirty="0"/>
              <a:t>-To get the explicit Fisher Index of Dispersion:</a:t>
            </a:r>
          </a:p>
          <a:p>
            <a:pPr marL="0" indent="0">
              <a:buNone/>
            </a:pPr>
            <a:endParaRPr lang="en-US" dirty="0"/>
          </a:p>
          <a:p>
            <a:pPr marL="0" indent="0">
              <a:buNone/>
            </a:pPr>
            <a:endParaRPr lang="en-US" dirty="0"/>
          </a:p>
          <a:p>
            <a:pPr marL="0" indent="0">
              <a:buNone/>
            </a:pPr>
            <a:endParaRPr lang="en-CA" dirty="0"/>
          </a:p>
          <a:p>
            <a:pPr marL="0" indent="0">
              <a:buNone/>
            </a:pPr>
            <a:endParaRPr lang="en-CA" dirty="0"/>
          </a:p>
        </p:txBody>
      </p:sp>
      <p:pic>
        <p:nvPicPr>
          <p:cNvPr id="5" name="Picture 4" descr="Diagram&#10;&#10;Description automatically generated">
            <a:extLst>
              <a:ext uri="{FF2B5EF4-FFF2-40B4-BE49-F238E27FC236}">
                <a16:creationId xmlns:a16="http://schemas.microsoft.com/office/drawing/2014/main" id="{9F003067-7395-4685-A133-9554B3C454EE}"/>
              </a:ext>
            </a:extLst>
          </p:cNvPr>
          <p:cNvPicPr>
            <a:picLocks noChangeAspect="1"/>
          </p:cNvPicPr>
          <p:nvPr/>
        </p:nvPicPr>
        <p:blipFill>
          <a:blip r:embed="rId2"/>
          <a:stretch>
            <a:fillRect/>
          </a:stretch>
        </p:blipFill>
        <p:spPr>
          <a:xfrm>
            <a:off x="2872699" y="4778129"/>
            <a:ext cx="6446601" cy="1090963"/>
          </a:xfrm>
          <a:prstGeom prst="rect">
            <a:avLst/>
          </a:prstGeom>
        </p:spPr>
      </p:pic>
    </p:spTree>
    <p:extLst>
      <p:ext uri="{BB962C8B-B14F-4D97-AF65-F5344CB8AC3E}">
        <p14:creationId xmlns:p14="http://schemas.microsoft.com/office/powerpoint/2010/main" val="3131750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B59E9-CF46-8202-76FD-38402076919C}"/>
              </a:ext>
            </a:extLst>
          </p:cNvPr>
          <p:cNvSpPr>
            <a:spLocks noGrp="1"/>
          </p:cNvSpPr>
          <p:nvPr>
            <p:ph type="title"/>
          </p:nvPr>
        </p:nvSpPr>
        <p:spPr/>
        <p:txBody>
          <a:bodyPr/>
          <a:lstStyle/>
          <a:p>
            <a:r>
              <a:rPr lang="en-US"/>
              <a:t>Deriving the Dispersion(cont.)</a:t>
            </a:r>
            <a:endParaRPr lang="en-CA"/>
          </a:p>
        </p:txBody>
      </p:sp>
      <p:sp>
        <p:nvSpPr>
          <p:cNvPr id="3" name="Content Placeholder 2">
            <a:extLst>
              <a:ext uri="{FF2B5EF4-FFF2-40B4-BE49-F238E27FC236}">
                <a16:creationId xmlns:a16="http://schemas.microsoft.com/office/drawing/2014/main" id="{90E39E46-5B5C-493B-A866-8AA97773E9BC}"/>
              </a:ext>
            </a:extLst>
          </p:cNvPr>
          <p:cNvSpPr>
            <a:spLocks noGrp="1"/>
          </p:cNvSpPr>
          <p:nvPr>
            <p:ph idx="1"/>
          </p:nvPr>
        </p:nvSpPr>
        <p:spPr/>
        <p:txBody>
          <a:bodyPr/>
          <a:lstStyle/>
          <a:p>
            <a:r>
              <a:rPr lang="en-US"/>
              <a:t>-From this, we can infer a very important property of the weighted Poisson Process</a:t>
            </a:r>
          </a:p>
          <a:p>
            <a:r>
              <a:rPr lang="en-US"/>
              <a:t>-So we can use all the relevant theorems and corollaries pertaining to the dispersion of the Weighted Poisson Distribution to derive the Dispersion of the Weighted Poisson Process</a:t>
            </a:r>
          </a:p>
          <a:p>
            <a:r>
              <a:rPr lang="en-US"/>
              <a:t>-We will soon see how this is very useful when we start deriving specific models</a:t>
            </a:r>
            <a:endParaRPr lang="en-CA"/>
          </a:p>
        </p:txBody>
      </p:sp>
    </p:spTree>
    <p:extLst>
      <p:ext uri="{BB962C8B-B14F-4D97-AF65-F5344CB8AC3E}">
        <p14:creationId xmlns:p14="http://schemas.microsoft.com/office/powerpoint/2010/main" val="64128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6208-59BA-29A3-E32E-2B36C8E770A4}"/>
              </a:ext>
            </a:extLst>
          </p:cNvPr>
          <p:cNvSpPr>
            <a:spLocks noGrp="1"/>
          </p:cNvSpPr>
          <p:nvPr>
            <p:ph type="title"/>
          </p:nvPr>
        </p:nvSpPr>
        <p:spPr/>
        <p:txBody>
          <a:bodyPr/>
          <a:lstStyle/>
          <a:p>
            <a:r>
              <a:rPr lang="en-US"/>
              <a:t>Deriving a model for w(n) = n</a:t>
            </a:r>
            <a:r>
              <a:rPr lang="en-US" baseline="-25000"/>
              <a:t>(l)</a:t>
            </a:r>
            <a:endParaRPr lang="en-CA"/>
          </a:p>
        </p:txBody>
      </p:sp>
      <p:sp>
        <p:nvSpPr>
          <p:cNvPr id="3" name="Content Placeholder 2">
            <a:extLst>
              <a:ext uri="{FF2B5EF4-FFF2-40B4-BE49-F238E27FC236}">
                <a16:creationId xmlns:a16="http://schemas.microsoft.com/office/drawing/2014/main" id="{5A7C9101-60DA-5C3B-08E7-9EFA0F392724}"/>
              </a:ext>
            </a:extLst>
          </p:cNvPr>
          <p:cNvSpPr>
            <a:spLocks noGrp="1"/>
          </p:cNvSpPr>
          <p:nvPr>
            <p:ph idx="1"/>
          </p:nvPr>
        </p:nvSpPr>
        <p:spPr/>
        <p:txBody>
          <a:bodyPr/>
          <a:lstStyle/>
          <a:p>
            <a:r>
              <a:rPr lang="en-US"/>
              <a:t>Propose a weight function of the form w(n)=n and w(n) = n(n-1)</a:t>
            </a:r>
          </a:p>
          <a:p>
            <a:r>
              <a:rPr lang="en-US"/>
              <a:t>These weight functions are specific cases of the falling factorial at l=1 and l=2</a:t>
            </a:r>
          </a:p>
          <a:p>
            <a:endParaRPr lang="en-CA"/>
          </a:p>
          <a:p>
            <a:endParaRPr lang="en-CA"/>
          </a:p>
          <a:p>
            <a:endParaRPr lang="en-CA"/>
          </a:p>
        </p:txBody>
      </p:sp>
      <p:pic>
        <p:nvPicPr>
          <p:cNvPr id="5" name="Picture 4" descr="Diagram&#10;&#10;Description automatically generated">
            <a:extLst>
              <a:ext uri="{FF2B5EF4-FFF2-40B4-BE49-F238E27FC236}">
                <a16:creationId xmlns:a16="http://schemas.microsoft.com/office/drawing/2014/main" id="{FA709E27-976C-196A-E614-14B283BEB14A}"/>
              </a:ext>
            </a:extLst>
          </p:cNvPr>
          <p:cNvPicPr>
            <a:picLocks noChangeAspect="1"/>
          </p:cNvPicPr>
          <p:nvPr/>
        </p:nvPicPr>
        <p:blipFill>
          <a:blip r:embed="rId2"/>
          <a:stretch>
            <a:fillRect/>
          </a:stretch>
        </p:blipFill>
        <p:spPr>
          <a:xfrm>
            <a:off x="1097280" y="3055161"/>
            <a:ext cx="7098983" cy="1110180"/>
          </a:xfrm>
          <a:prstGeom prst="rect">
            <a:avLst/>
          </a:prstGeom>
        </p:spPr>
      </p:pic>
    </p:spTree>
    <p:extLst>
      <p:ext uri="{BB962C8B-B14F-4D97-AF65-F5344CB8AC3E}">
        <p14:creationId xmlns:p14="http://schemas.microsoft.com/office/powerpoint/2010/main" val="3099357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AA9E8-45E2-54BE-64E4-4982CFB62503}"/>
              </a:ext>
            </a:extLst>
          </p:cNvPr>
          <p:cNvSpPr>
            <a:spLocks noGrp="1"/>
          </p:cNvSpPr>
          <p:nvPr>
            <p:ph type="title"/>
          </p:nvPr>
        </p:nvSpPr>
        <p:spPr/>
        <p:txBody>
          <a:bodyPr/>
          <a:lstStyle/>
          <a:p>
            <a:r>
              <a:rPr lang="en-US"/>
              <a:t>w(n) = n</a:t>
            </a:r>
            <a:endParaRPr lang="en-CA"/>
          </a:p>
        </p:txBody>
      </p:sp>
      <p:sp>
        <p:nvSpPr>
          <p:cNvPr id="3" name="Content Placeholder 2">
            <a:extLst>
              <a:ext uri="{FF2B5EF4-FFF2-40B4-BE49-F238E27FC236}">
                <a16:creationId xmlns:a16="http://schemas.microsoft.com/office/drawing/2014/main" id="{5C9410E8-7A28-C1CD-4AC9-C1192EA2E777}"/>
              </a:ext>
            </a:extLst>
          </p:cNvPr>
          <p:cNvSpPr>
            <a:spLocks noGrp="1"/>
          </p:cNvSpPr>
          <p:nvPr>
            <p:ph idx="1"/>
          </p:nvPr>
        </p:nvSpPr>
        <p:spPr/>
        <p:txBody>
          <a:bodyPr/>
          <a:lstStyle/>
          <a:p>
            <a:r>
              <a:rPr lang="en-US"/>
              <a:t>-We follow the same methodology we just outlined before to get the following results:</a:t>
            </a:r>
          </a:p>
          <a:p>
            <a:endParaRPr lang="en-CA"/>
          </a:p>
        </p:txBody>
      </p:sp>
      <p:pic>
        <p:nvPicPr>
          <p:cNvPr id="5" name="Picture 4" descr="Text, letter&#10;&#10;Description automatically generated">
            <a:extLst>
              <a:ext uri="{FF2B5EF4-FFF2-40B4-BE49-F238E27FC236}">
                <a16:creationId xmlns:a16="http://schemas.microsoft.com/office/drawing/2014/main" id="{D6361C65-8BAE-14DB-2D59-AEE812812D3A}"/>
              </a:ext>
            </a:extLst>
          </p:cNvPr>
          <p:cNvPicPr>
            <a:picLocks noChangeAspect="1"/>
          </p:cNvPicPr>
          <p:nvPr/>
        </p:nvPicPr>
        <p:blipFill>
          <a:blip r:embed="rId2"/>
          <a:stretch>
            <a:fillRect/>
          </a:stretch>
        </p:blipFill>
        <p:spPr>
          <a:xfrm>
            <a:off x="3875538" y="2591858"/>
            <a:ext cx="4440923" cy="3648075"/>
          </a:xfrm>
          <a:prstGeom prst="rect">
            <a:avLst/>
          </a:prstGeom>
        </p:spPr>
      </p:pic>
    </p:spTree>
    <p:extLst>
      <p:ext uri="{BB962C8B-B14F-4D97-AF65-F5344CB8AC3E}">
        <p14:creationId xmlns:p14="http://schemas.microsoft.com/office/powerpoint/2010/main" val="419771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7CB1-7C2B-C598-2419-19317CF64FF8}"/>
              </a:ext>
            </a:extLst>
          </p:cNvPr>
          <p:cNvSpPr>
            <a:spLocks noGrp="1"/>
          </p:cNvSpPr>
          <p:nvPr>
            <p:ph type="title"/>
          </p:nvPr>
        </p:nvSpPr>
        <p:spPr/>
        <p:txBody>
          <a:bodyPr/>
          <a:lstStyle/>
          <a:p>
            <a:r>
              <a:rPr lang="en-US"/>
              <a:t>w(n)(cont.)</a:t>
            </a:r>
            <a:endParaRPr lang="en-CA"/>
          </a:p>
        </p:txBody>
      </p:sp>
      <p:pic>
        <p:nvPicPr>
          <p:cNvPr id="5" name="Content Placeholder 4" descr="Text, letter&#10;&#10;Description automatically generated">
            <a:extLst>
              <a:ext uri="{FF2B5EF4-FFF2-40B4-BE49-F238E27FC236}">
                <a16:creationId xmlns:a16="http://schemas.microsoft.com/office/drawing/2014/main" id="{B1E0ADFB-20A8-BCB6-0641-8E8341716D6A}"/>
              </a:ext>
            </a:extLst>
          </p:cNvPr>
          <p:cNvPicPr>
            <a:picLocks noGrp="1" noChangeAspect="1"/>
          </p:cNvPicPr>
          <p:nvPr>
            <p:ph idx="1"/>
          </p:nvPr>
        </p:nvPicPr>
        <p:blipFill>
          <a:blip r:embed="rId2"/>
          <a:stretch>
            <a:fillRect/>
          </a:stretch>
        </p:blipFill>
        <p:spPr>
          <a:xfrm>
            <a:off x="2332954" y="2108200"/>
            <a:ext cx="7586417" cy="3760788"/>
          </a:xfrm>
        </p:spPr>
      </p:pic>
    </p:spTree>
    <p:extLst>
      <p:ext uri="{BB962C8B-B14F-4D97-AF65-F5344CB8AC3E}">
        <p14:creationId xmlns:p14="http://schemas.microsoft.com/office/powerpoint/2010/main" val="2064469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1AD24-EC34-F6FA-B304-57937898D984}"/>
              </a:ext>
            </a:extLst>
          </p:cNvPr>
          <p:cNvSpPr>
            <a:spLocks noGrp="1"/>
          </p:cNvSpPr>
          <p:nvPr>
            <p:ph type="title"/>
          </p:nvPr>
        </p:nvSpPr>
        <p:spPr/>
        <p:txBody>
          <a:bodyPr/>
          <a:lstStyle/>
          <a:p>
            <a:r>
              <a:rPr lang="en-US"/>
              <a:t>w(n)(cont.)</a:t>
            </a:r>
            <a:endParaRPr lang="en-CA"/>
          </a:p>
        </p:txBody>
      </p:sp>
      <p:pic>
        <p:nvPicPr>
          <p:cNvPr id="5" name="Content Placeholder 4" descr="Diagram&#10;&#10;Description automatically generated with low confidence">
            <a:extLst>
              <a:ext uri="{FF2B5EF4-FFF2-40B4-BE49-F238E27FC236}">
                <a16:creationId xmlns:a16="http://schemas.microsoft.com/office/drawing/2014/main" id="{CE3E71C8-8848-0A05-11C9-1580455A1E1E}"/>
              </a:ext>
            </a:extLst>
          </p:cNvPr>
          <p:cNvPicPr>
            <a:picLocks noGrp="1" noChangeAspect="1"/>
          </p:cNvPicPr>
          <p:nvPr>
            <p:ph idx="1"/>
          </p:nvPr>
        </p:nvPicPr>
        <p:blipFill>
          <a:blip r:embed="rId2"/>
          <a:stretch>
            <a:fillRect/>
          </a:stretch>
        </p:blipFill>
        <p:spPr>
          <a:xfrm>
            <a:off x="1096963" y="3150394"/>
            <a:ext cx="10058400" cy="1676400"/>
          </a:xfrm>
        </p:spPr>
      </p:pic>
      <p:sp>
        <p:nvSpPr>
          <p:cNvPr id="6" name="TextBox 5">
            <a:extLst>
              <a:ext uri="{FF2B5EF4-FFF2-40B4-BE49-F238E27FC236}">
                <a16:creationId xmlns:a16="http://schemas.microsoft.com/office/drawing/2014/main" id="{6E4AA8F1-6846-8699-AF2E-C40F7B98E5CD}"/>
              </a:ext>
            </a:extLst>
          </p:cNvPr>
          <p:cNvSpPr txBox="1"/>
          <p:nvPr/>
        </p:nvSpPr>
        <p:spPr>
          <a:xfrm>
            <a:off x="1552576" y="2495550"/>
            <a:ext cx="9458324" cy="369332"/>
          </a:xfrm>
          <a:prstGeom prst="rect">
            <a:avLst/>
          </a:prstGeom>
          <a:noFill/>
        </p:spPr>
        <p:txBody>
          <a:bodyPr wrap="square" rtlCol="0">
            <a:spAutoFit/>
          </a:bodyPr>
          <a:lstStyle/>
          <a:p>
            <a:r>
              <a:rPr lang="en-US"/>
              <a:t>We get the following Weighted Poisson Process:</a:t>
            </a:r>
            <a:endParaRPr lang="en-CA"/>
          </a:p>
        </p:txBody>
      </p:sp>
    </p:spTree>
    <p:extLst>
      <p:ext uri="{BB962C8B-B14F-4D97-AF65-F5344CB8AC3E}">
        <p14:creationId xmlns:p14="http://schemas.microsoft.com/office/powerpoint/2010/main" val="246194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19E1E-031F-355C-3861-87F162E44536}"/>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7400">
                <a:solidFill>
                  <a:schemeClr val="tx1">
                    <a:lumMod val="85000"/>
                    <a:lumOff val="15000"/>
                  </a:schemeClr>
                </a:solidFill>
              </a:rPr>
              <a:t>Introduction</a:t>
            </a:r>
          </a:p>
        </p:txBody>
      </p:sp>
      <p:sp>
        <p:nvSpPr>
          <p:cNvPr id="3" name="Content Placeholder 2">
            <a:extLst>
              <a:ext uri="{FF2B5EF4-FFF2-40B4-BE49-F238E27FC236}">
                <a16:creationId xmlns:a16="http://schemas.microsoft.com/office/drawing/2014/main" id="{9E1EA3D6-419C-D768-9A94-8749C4621BF1}"/>
              </a:ext>
            </a:extLst>
          </p:cNvPr>
          <p:cNvSpPr>
            <a:spLocks noGrp="1"/>
          </p:cNvSpPr>
          <p:nvPr>
            <p:ph idx="1"/>
          </p:nvPr>
        </p:nvSpPr>
        <p:spPr>
          <a:xfrm>
            <a:off x="7870995" y="643467"/>
            <a:ext cx="3341488" cy="5054008"/>
          </a:xfrm>
        </p:spPr>
        <p:txBody>
          <a:bodyPr vert="horz" lIns="91440" tIns="45720" rIns="91440" bIns="45720" rtlCol="0" anchor="ctr">
            <a:normAutofit/>
          </a:bodyPr>
          <a:lstStyle/>
          <a:p>
            <a:pPr marL="0" indent="0">
              <a:lnSpc>
                <a:spcPct val="100000"/>
              </a:lnSpc>
              <a:buNone/>
            </a:pPr>
            <a:r>
              <a:rPr lang="en-US" sz="1600" cap="all" spc="200">
                <a:solidFill>
                  <a:schemeClr val="tx1"/>
                </a:solidFill>
              </a:rPr>
              <a:t>-The classical Poisson process assumes </a:t>
            </a:r>
            <a:r>
              <a:rPr lang="en-US" sz="1600" cap="all" spc="200" err="1">
                <a:solidFill>
                  <a:schemeClr val="tx1"/>
                </a:solidFill>
              </a:rPr>
              <a:t>equidispersion</a:t>
            </a:r>
            <a:r>
              <a:rPr lang="en-US" sz="1600" cap="all" spc="200">
                <a:solidFill>
                  <a:schemeClr val="tx1"/>
                </a:solidFill>
              </a:rPr>
              <a:t> (equal mean and variance)</a:t>
            </a:r>
          </a:p>
          <a:p>
            <a:pPr marL="0" indent="0">
              <a:lnSpc>
                <a:spcPct val="100000"/>
              </a:lnSpc>
              <a:buNone/>
            </a:pPr>
            <a:r>
              <a:rPr lang="en-US" sz="1600" cap="all" spc="200">
                <a:solidFill>
                  <a:schemeClr val="tx1"/>
                </a:solidFill>
              </a:rPr>
              <a:t>-however, when we look at the nuances of empirical data, one can see how this assumption quickly falls apart</a:t>
            </a:r>
          </a:p>
          <a:p>
            <a:pPr marL="0" indent="0">
              <a:lnSpc>
                <a:spcPct val="100000"/>
              </a:lnSpc>
              <a:buNone/>
            </a:pPr>
            <a:r>
              <a:rPr lang="en-US" sz="1600" cap="all" spc="200">
                <a:solidFill>
                  <a:schemeClr val="tx1"/>
                </a:solidFill>
              </a:rPr>
              <a:t>-Thus, we introduce a new class of Poisson processes to model such data.  The weighted Poisson Process</a:t>
            </a:r>
          </a:p>
        </p:txBody>
      </p:sp>
      <p:cxnSp>
        <p:nvCxnSpPr>
          <p:cNvPr id="23" name="Straight Connector 2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710028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7C93C-4EF5-F3CC-559D-9CFC95F4F162}"/>
              </a:ext>
            </a:extLst>
          </p:cNvPr>
          <p:cNvSpPr>
            <a:spLocks noGrp="1"/>
          </p:cNvSpPr>
          <p:nvPr>
            <p:ph type="title"/>
          </p:nvPr>
        </p:nvSpPr>
        <p:spPr/>
        <p:txBody>
          <a:bodyPr/>
          <a:lstStyle/>
          <a:p>
            <a:r>
              <a:rPr lang="en-US"/>
              <a:t>w(n) = n(n-1)</a:t>
            </a:r>
            <a:endParaRPr lang="en-CA"/>
          </a:p>
        </p:txBody>
      </p:sp>
      <p:pic>
        <p:nvPicPr>
          <p:cNvPr id="5" name="Content Placeholder 4" descr="Text, letter&#10;&#10;Description automatically generated">
            <a:extLst>
              <a:ext uri="{FF2B5EF4-FFF2-40B4-BE49-F238E27FC236}">
                <a16:creationId xmlns:a16="http://schemas.microsoft.com/office/drawing/2014/main" id="{4BB38785-D0FC-9DA1-DCF5-BCFDDF83B1F1}"/>
              </a:ext>
            </a:extLst>
          </p:cNvPr>
          <p:cNvPicPr>
            <a:picLocks noGrp="1" noChangeAspect="1"/>
          </p:cNvPicPr>
          <p:nvPr>
            <p:ph idx="1"/>
          </p:nvPr>
        </p:nvPicPr>
        <p:blipFill>
          <a:blip r:embed="rId2"/>
          <a:stretch>
            <a:fillRect/>
          </a:stretch>
        </p:blipFill>
        <p:spPr>
          <a:xfrm>
            <a:off x="1114635" y="2108200"/>
            <a:ext cx="10023056" cy="3760788"/>
          </a:xfrm>
        </p:spPr>
      </p:pic>
    </p:spTree>
    <p:extLst>
      <p:ext uri="{BB962C8B-B14F-4D97-AF65-F5344CB8AC3E}">
        <p14:creationId xmlns:p14="http://schemas.microsoft.com/office/powerpoint/2010/main" val="1613127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A0721-3F7A-7EF9-80CE-D689230F0715}"/>
              </a:ext>
            </a:extLst>
          </p:cNvPr>
          <p:cNvSpPr>
            <a:spLocks noGrp="1"/>
          </p:cNvSpPr>
          <p:nvPr>
            <p:ph type="title"/>
          </p:nvPr>
        </p:nvSpPr>
        <p:spPr/>
        <p:txBody>
          <a:bodyPr/>
          <a:lstStyle/>
          <a:p>
            <a:r>
              <a:rPr lang="en-US"/>
              <a:t>w(n) = n(n-1)</a:t>
            </a:r>
            <a:endParaRPr lang="en-CA"/>
          </a:p>
        </p:txBody>
      </p:sp>
      <p:pic>
        <p:nvPicPr>
          <p:cNvPr id="5" name="Content Placeholder 4" descr="Text&#10;&#10;Description automatically generated">
            <a:extLst>
              <a:ext uri="{FF2B5EF4-FFF2-40B4-BE49-F238E27FC236}">
                <a16:creationId xmlns:a16="http://schemas.microsoft.com/office/drawing/2014/main" id="{790CA248-9AD3-9314-D753-1DC634B39F1C}"/>
              </a:ext>
            </a:extLst>
          </p:cNvPr>
          <p:cNvPicPr>
            <a:picLocks noGrp="1" noChangeAspect="1"/>
          </p:cNvPicPr>
          <p:nvPr>
            <p:ph idx="1"/>
          </p:nvPr>
        </p:nvPicPr>
        <p:blipFill>
          <a:blip r:embed="rId2"/>
          <a:stretch>
            <a:fillRect/>
          </a:stretch>
        </p:blipFill>
        <p:spPr>
          <a:xfrm>
            <a:off x="1066800" y="2047008"/>
            <a:ext cx="10058400" cy="1616221"/>
          </a:xfrm>
        </p:spPr>
      </p:pic>
      <p:pic>
        <p:nvPicPr>
          <p:cNvPr id="7" name="Picture 6" descr="Text, letter&#10;&#10;Description automatically generated">
            <a:extLst>
              <a:ext uri="{FF2B5EF4-FFF2-40B4-BE49-F238E27FC236}">
                <a16:creationId xmlns:a16="http://schemas.microsoft.com/office/drawing/2014/main" id="{423480C6-D2FC-0565-4CCE-D6FB8CA1AFDA}"/>
              </a:ext>
            </a:extLst>
          </p:cNvPr>
          <p:cNvPicPr>
            <a:picLocks noChangeAspect="1"/>
          </p:cNvPicPr>
          <p:nvPr/>
        </p:nvPicPr>
        <p:blipFill>
          <a:blip r:embed="rId3"/>
          <a:stretch>
            <a:fillRect/>
          </a:stretch>
        </p:blipFill>
        <p:spPr>
          <a:xfrm>
            <a:off x="1097280" y="3429000"/>
            <a:ext cx="9348788" cy="2771219"/>
          </a:xfrm>
          <a:prstGeom prst="rect">
            <a:avLst/>
          </a:prstGeom>
        </p:spPr>
      </p:pic>
    </p:spTree>
    <p:extLst>
      <p:ext uri="{BB962C8B-B14F-4D97-AF65-F5344CB8AC3E}">
        <p14:creationId xmlns:p14="http://schemas.microsoft.com/office/powerpoint/2010/main" val="3125684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77542-A2FB-4AD4-00E5-CD272EB0E2EB}"/>
              </a:ext>
            </a:extLst>
          </p:cNvPr>
          <p:cNvSpPr>
            <a:spLocks noGrp="1"/>
          </p:cNvSpPr>
          <p:nvPr>
            <p:ph type="title"/>
          </p:nvPr>
        </p:nvSpPr>
        <p:spPr/>
        <p:txBody>
          <a:bodyPr/>
          <a:lstStyle/>
          <a:p>
            <a:r>
              <a:rPr lang="en-US"/>
              <a:t>w(n) = n(n-1)</a:t>
            </a:r>
            <a:endParaRPr lang="en-CA"/>
          </a:p>
        </p:txBody>
      </p:sp>
      <p:pic>
        <p:nvPicPr>
          <p:cNvPr id="5" name="Content Placeholder 4" descr="Graphical user interface, application&#10;&#10;Description automatically generated with medium confidence">
            <a:extLst>
              <a:ext uri="{FF2B5EF4-FFF2-40B4-BE49-F238E27FC236}">
                <a16:creationId xmlns:a16="http://schemas.microsoft.com/office/drawing/2014/main" id="{FB46632A-22E7-4DE2-E51E-4591655E203C}"/>
              </a:ext>
            </a:extLst>
          </p:cNvPr>
          <p:cNvPicPr>
            <a:picLocks noGrp="1" noChangeAspect="1"/>
          </p:cNvPicPr>
          <p:nvPr>
            <p:ph idx="1"/>
          </p:nvPr>
        </p:nvPicPr>
        <p:blipFill>
          <a:blip r:embed="rId2"/>
          <a:stretch>
            <a:fillRect/>
          </a:stretch>
        </p:blipFill>
        <p:spPr>
          <a:xfrm>
            <a:off x="1295400" y="2571750"/>
            <a:ext cx="9601200" cy="1714500"/>
          </a:xfrm>
        </p:spPr>
      </p:pic>
      <p:sp>
        <p:nvSpPr>
          <p:cNvPr id="6" name="TextBox 5">
            <a:extLst>
              <a:ext uri="{FF2B5EF4-FFF2-40B4-BE49-F238E27FC236}">
                <a16:creationId xmlns:a16="http://schemas.microsoft.com/office/drawing/2014/main" id="{575689B1-C463-6731-629A-C52012380927}"/>
              </a:ext>
            </a:extLst>
          </p:cNvPr>
          <p:cNvSpPr txBox="1"/>
          <p:nvPr/>
        </p:nvSpPr>
        <p:spPr>
          <a:xfrm>
            <a:off x="1097280" y="4898571"/>
            <a:ext cx="10230083" cy="923330"/>
          </a:xfrm>
          <a:prstGeom prst="rect">
            <a:avLst/>
          </a:prstGeom>
          <a:noFill/>
        </p:spPr>
        <p:txBody>
          <a:bodyPr wrap="square" rtlCol="0">
            <a:spAutoFit/>
          </a:bodyPr>
          <a:lstStyle/>
          <a:p>
            <a:r>
              <a:rPr lang="en-US"/>
              <a:t>The purpose of this was to demonstrate the construction of a weighted Poisson Process</a:t>
            </a:r>
          </a:p>
          <a:p>
            <a:endParaRPr lang="en-US"/>
          </a:p>
          <a:p>
            <a:r>
              <a:rPr lang="en-US"/>
              <a:t>We can repeat this derivation, in the same way, to derive processes with similar weight functions n</a:t>
            </a:r>
            <a:r>
              <a:rPr lang="en-US" baseline="-25000"/>
              <a:t>(l)</a:t>
            </a:r>
            <a:endParaRPr lang="en-US"/>
          </a:p>
        </p:txBody>
      </p:sp>
    </p:spTree>
    <p:extLst>
      <p:ext uri="{BB962C8B-B14F-4D97-AF65-F5344CB8AC3E}">
        <p14:creationId xmlns:p14="http://schemas.microsoft.com/office/powerpoint/2010/main" val="274808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C0DA-939F-1B49-5318-4F9DAD111056}"/>
              </a:ext>
            </a:extLst>
          </p:cNvPr>
          <p:cNvSpPr>
            <a:spLocks noGrp="1"/>
          </p:cNvSpPr>
          <p:nvPr>
            <p:ph type="title"/>
          </p:nvPr>
        </p:nvSpPr>
        <p:spPr/>
        <p:txBody>
          <a:bodyPr/>
          <a:lstStyle/>
          <a:p>
            <a:r>
              <a:rPr lang="en-US"/>
              <a:t>Dispersion Derivations</a:t>
            </a:r>
            <a:endParaRPr lang="en-CA"/>
          </a:p>
        </p:txBody>
      </p:sp>
      <p:sp>
        <p:nvSpPr>
          <p:cNvPr id="3" name="Content Placeholder 2">
            <a:extLst>
              <a:ext uri="{FF2B5EF4-FFF2-40B4-BE49-F238E27FC236}">
                <a16:creationId xmlns:a16="http://schemas.microsoft.com/office/drawing/2014/main" id="{37E99CD3-7C83-4A7A-4D27-ADA0638A40CA}"/>
              </a:ext>
            </a:extLst>
          </p:cNvPr>
          <p:cNvSpPr>
            <a:spLocks noGrp="1"/>
          </p:cNvSpPr>
          <p:nvPr>
            <p:ph idx="1"/>
          </p:nvPr>
        </p:nvSpPr>
        <p:spPr/>
        <p:txBody>
          <a:bodyPr/>
          <a:lstStyle/>
          <a:p>
            <a:r>
              <a:rPr lang="en-US"/>
              <a:t>The important thing is what situations our model is suited for</a:t>
            </a:r>
          </a:p>
          <a:p>
            <a:r>
              <a:rPr lang="en-US"/>
              <a:t>This section of the presentation will propose the already mentioned falling factorial weight function with the hope of deriving an </a:t>
            </a:r>
            <a:r>
              <a:rPr lang="en-US" err="1"/>
              <a:t>underdispersed</a:t>
            </a:r>
            <a:r>
              <a:rPr lang="en-US"/>
              <a:t> model</a:t>
            </a:r>
          </a:p>
          <a:p>
            <a:r>
              <a:rPr lang="en-US"/>
              <a:t>As well as, an inverse rising factorial type weight function with the hope of deriving an </a:t>
            </a:r>
            <a:r>
              <a:rPr lang="en-US" err="1"/>
              <a:t>overdispersed</a:t>
            </a:r>
            <a:r>
              <a:rPr lang="en-US"/>
              <a:t> model</a:t>
            </a:r>
          </a:p>
          <a:p>
            <a:endParaRPr lang="en-US"/>
          </a:p>
          <a:p>
            <a:endParaRPr lang="en-CA"/>
          </a:p>
        </p:txBody>
      </p:sp>
      <p:pic>
        <p:nvPicPr>
          <p:cNvPr id="5" name="Picture 4" descr="Diagram&#10;&#10;Description automatically generated with medium confidence">
            <a:extLst>
              <a:ext uri="{FF2B5EF4-FFF2-40B4-BE49-F238E27FC236}">
                <a16:creationId xmlns:a16="http://schemas.microsoft.com/office/drawing/2014/main" id="{D30393E5-5494-A109-818A-B3D32306EBAE}"/>
              </a:ext>
            </a:extLst>
          </p:cNvPr>
          <p:cNvPicPr>
            <a:picLocks noChangeAspect="1"/>
          </p:cNvPicPr>
          <p:nvPr/>
        </p:nvPicPr>
        <p:blipFill>
          <a:blip r:embed="rId2"/>
          <a:stretch>
            <a:fillRect/>
          </a:stretch>
        </p:blipFill>
        <p:spPr>
          <a:xfrm>
            <a:off x="2809875" y="4185239"/>
            <a:ext cx="5029200" cy="1683853"/>
          </a:xfrm>
          <a:prstGeom prst="rect">
            <a:avLst/>
          </a:prstGeom>
        </p:spPr>
      </p:pic>
    </p:spTree>
    <p:extLst>
      <p:ext uri="{BB962C8B-B14F-4D97-AF65-F5344CB8AC3E}">
        <p14:creationId xmlns:p14="http://schemas.microsoft.com/office/powerpoint/2010/main" val="309579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2194-6400-2936-B0D5-47F913F6083B}"/>
              </a:ext>
            </a:extLst>
          </p:cNvPr>
          <p:cNvSpPr>
            <a:spLocks noGrp="1"/>
          </p:cNvSpPr>
          <p:nvPr>
            <p:ph type="title"/>
          </p:nvPr>
        </p:nvSpPr>
        <p:spPr/>
        <p:txBody>
          <a:bodyPr/>
          <a:lstStyle/>
          <a:p>
            <a:r>
              <a:rPr lang="en-US" err="1"/>
              <a:t>Underdispersion</a:t>
            </a:r>
            <a:endParaRPr lang="en-CA"/>
          </a:p>
        </p:txBody>
      </p:sp>
      <p:sp>
        <p:nvSpPr>
          <p:cNvPr id="3" name="Content Placeholder 2">
            <a:extLst>
              <a:ext uri="{FF2B5EF4-FFF2-40B4-BE49-F238E27FC236}">
                <a16:creationId xmlns:a16="http://schemas.microsoft.com/office/drawing/2014/main" id="{EBB73B1A-D8F2-6183-CA64-529D08B29B43}"/>
              </a:ext>
            </a:extLst>
          </p:cNvPr>
          <p:cNvSpPr>
            <a:spLocks noGrp="1"/>
          </p:cNvSpPr>
          <p:nvPr>
            <p:ph idx="1"/>
          </p:nvPr>
        </p:nvSpPr>
        <p:spPr/>
        <p:txBody>
          <a:bodyPr/>
          <a:lstStyle/>
          <a:p>
            <a:r>
              <a:rPr lang="en-US"/>
              <a:t>-First we will prove that the Weighted Poisson Distribution (WPD) with the falling factorial is </a:t>
            </a:r>
            <a:r>
              <a:rPr lang="en-US" err="1"/>
              <a:t>underdispersed</a:t>
            </a:r>
            <a:endParaRPr lang="en-US"/>
          </a:p>
          <a:p>
            <a:r>
              <a:rPr lang="en-US"/>
              <a:t>-We should first derive the Weighted Poisson Distribution </a:t>
            </a:r>
          </a:p>
          <a:p>
            <a:endParaRPr lang="en-US"/>
          </a:p>
          <a:p>
            <a:endParaRPr lang="en-CA"/>
          </a:p>
        </p:txBody>
      </p:sp>
      <p:pic>
        <p:nvPicPr>
          <p:cNvPr id="7" name="Picture 6" descr="Text, letter&#10;&#10;Description automatically generated">
            <a:extLst>
              <a:ext uri="{FF2B5EF4-FFF2-40B4-BE49-F238E27FC236}">
                <a16:creationId xmlns:a16="http://schemas.microsoft.com/office/drawing/2014/main" id="{C2A9244D-F140-3733-2C6E-B87C2D81A4C9}"/>
              </a:ext>
            </a:extLst>
          </p:cNvPr>
          <p:cNvPicPr>
            <a:picLocks noChangeAspect="1"/>
          </p:cNvPicPr>
          <p:nvPr/>
        </p:nvPicPr>
        <p:blipFill>
          <a:blip r:embed="rId2"/>
          <a:stretch>
            <a:fillRect/>
          </a:stretch>
        </p:blipFill>
        <p:spPr>
          <a:xfrm>
            <a:off x="2284577" y="3429000"/>
            <a:ext cx="6962775" cy="2266950"/>
          </a:xfrm>
          <a:prstGeom prst="rect">
            <a:avLst/>
          </a:prstGeom>
        </p:spPr>
      </p:pic>
    </p:spTree>
    <p:extLst>
      <p:ext uri="{BB962C8B-B14F-4D97-AF65-F5344CB8AC3E}">
        <p14:creationId xmlns:p14="http://schemas.microsoft.com/office/powerpoint/2010/main" val="1279701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 letter&#10;&#10;Description automatically generated">
            <a:extLst>
              <a:ext uri="{FF2B5EF4-FFF2-40B4-BE49-F238E27FC236}">
                <a16:creationId xmlns:a16="http://schemas.microsoft.com/office/drawing/2014/main" id="{F2DC5D31-58AB-AFC2-2B2E-7C2F899022D4}"/>
              </a:ext>
            </a:extLst>
          </p:cNvPr>
          <p:cNvPicPr>
            <a:picLocks noGrp="1" noChangeAspect="1"/>
          </p:cNvPicPr>
          <p:nvPr>
            <p:ph idx="1"/>
          </p:nvPr>
        </p:nvPicPr>
        <p:blipFill>
          <a:blip r:embed="rId2"/>
          <a:stretch>
            <a:fillRect/>
          </a:stretch>
        </p:blipFill>
        <p:spPr>
          <a:xfrm>
            <a:off x="3154568" y="595816"/>
            <a:ext cx="5299675" cy="3073811"/>
          </a:xfrm>
          <a:prstGeom prst="rect">
            <a:avLst/>
          </a:prstGeom>
        </p:spPr>
      </p:pic>
      <p:pic>
        <p:nvPicPr>
          <p:cNvPr id="7" name="Picture 6" descr="Text, letter, whiteboard&#10;&#10;Description automatically generated">
            <a:extLst>
              <a:ext uri="{FF2B5EF4-FFF2-40B4-BE49-F238E27FC236}">
                <a16:creationId xmlns:a16="http://schemas.microsoft.com/office/drawing/2014/main" id="{680C931C-65E0-7DC6-386B-C93A6CD4ECF2}"/>
              </a:ext>
            </a:extLst>
          </p:cNvPr>
          <p:cNvPicPr>
            <a:picLocks noChangeAspect="1"/>
          </p:cNvPicPr>
          <p:nvPr/>
        </p:nvPicPr>
        <p:blipFill>
          <a:blip r:embed="rId3"/>
          <a:stretch>
            <a:fillRect/>
          </a:stretch>
        </p:blipFill>
        <p:spPr>
          <a:xfrm>
            <a:off x="5494685" y="3901116"/>
            <a:ext cx="1601437" cy="728654"/>
          </a:xfrm>
          <a:prstGeom prst="rect">
            <a:avLst/>
          </a:prstGeom>
        </p:spPr>
      </p:pic>
      <p:cxnSp>
        <p:nvCxnSpPr>
          <p:cNvPr id="18" name="Straight Connector 17">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3968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 letter&#10;&#10;Description automatically generated with medium confidence">
            <a:extLst>
              <a:ext uri="{FF2B5EF4-FFF2-40B4-BE49-F238E27FC236}">
                <a16:creationId xmlns:a16="http://schemas.microsoft.com/office/drawing/2014/main" id="{573912D3-A41D-6641-68FE-E653D8FECCD0}"/>
              </a:ext>
            </a:extLst>
          </p:cNvPr>
          <p:cNvPicPr>
            <a:picLocks noGrp="1" noChangeAspect="1"/>
          </p:cNvPicPr>
          <p:nvPr>
            <p:ph idx="1"/>
          </p:nvPr>
        </p:nvPicPr>
        <p:blipFill>
          <a:blip r:embed="rId2"/>
          <a:stretch>
            <a:fillRect/>
          </a:stretch>
        </p:blipFill>
        <p:spPr>
          <a:xfrm>
            <a:off x="943356" y="1707222"/>
            <a:ext cx="10337292" cy="3437149"/>
          </a:xfrm>
          <a:prstGeom prst="rect">
            <a:avLst/>
          </a:prstGeom>
        </p:spPr>
      </p:pic>
    </p:spTree>
    <p:extLst>
      <p:ext uri="{BB962C8B-B14F-4D97-AF65-F5344CB8AC3E}">
        <p14:creationId xmlns:p14="http://schemas.microsoft.com/office/powerpoint/2010/main" val="371805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s formulae on a blackboard">
            <a:extLst>
              <a:ext uri="{FF2B5EF4-FFF2-40B4-BE49-F238E27FC236}">
                <a16:creationId xmlns:a16="http://schemas.microsoft.com/office/drawing/2014/main" id="{43F93B77-8B62-6F24-9D8A-A197C5421AA8}"/>
              </a:ext>
            </a:extLst>
          </p:cNvPr>
          <p:cNvPicPr>
            <a:picLocks noChangeAspect="1"/>
          </p:cNvPicPr>
          <p:nvPr/>
        </p:nvPicPr>
        <p:blipFill rotWithShape="1">
          <a:blip r:embed="rId2">
            <a:duotone>
              <a:schemeClr val="bg2">
                <a:shade val="45000"/>
                <a:satMod val="135000"/>
              </a:schemeClr>
              <a:prstClr val="white"/>
            </a:duotone>
            <a:alphaModFix amt="45000"/>
          </a:blip>
          <a:srcRect t="16856" b="6090"/>
          <a:stretch/>
        </p:blipFill>
        <p:spPr>
          <a:xfrm>
            <a:off x="0" y="10"/>
            <a:ext cx="12191980" cy="6857990"/>
          </a:xfrm>
          <a:prstGeom prst="rect">
            <a:avLst/>
          </a:prstGeom>
        </p:spPr>
      </p:pic>
      <p:sp>
        <p:nvSpPr>
          <p:cNvPr id="2" name="Title 1">
            <a:extLst>
              <a:ext uri="{FF2B5EF4-FFF2-40B4-BE49-F238E27FC236}">
                <a16:creationId xmlns:a16="http://schemas.microsoft.com/office/drawing/2014/main" id="{0284B98F-DD32-4B6D-7E17-F1486207F460}"/>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t>Observations</a:t>
            </a:r>
          </a:p>
        </p:txBody>
      </p:sp>
      <p:cxnSp>
        <p:nvCxnSpPr>
          <p:cNvPr id="29" name="Straight Connector 21">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606A-B274-E6B5-69F8-CBAFB6A3E74F}"/>
              </a:ext>
            </a:extLst>
          </p:cNvPr>
          <p:cNvSpPr>
            <a:spLocks noGrp="1"/>
          </p:cNvSpPr>
          <p:nvPr>
            <p:ph idx="1"/>
          </p:nvPr>
        </p:nvSpPr>
        <p:spPr>
          <a:xfrm>
            <a:off x="1097280" y="2108201"/>
            <a:ext cx="10058400" cy="3760891"/>
          </a:xfrm>
        </p:spPr>
        <p:txBody>
          <a:bodyPr vert="horz" lIns="91440" tIns="45720" rIns="91440" bIns="45720" rtlCol="0">
            <a:normAutofit/>
          </a:bodyPr>
          <a:lstStyle/>
          <a:p>
            <a:pPr marL="0" indent="0">
              <a:buNone/>
            </a:pPr>
            <a:r>
              <a:rPr lang="en-US" cap="all" spc="200"/>
              <a:t>The model is simply a Poisson distribution shifted up by l </a:t>
            </a:r>
          </a:p>
          <a:p>
            <a:pPr marL="0" indent="0">
              <a:buNone/>
            </a:pPr>
            <a:r>
              <a:rPr lang="en-US" cap="all" spc="200"/>
              <a:t>The variance is the same as the classic Poisson (</a:t>
            </a:r>
            <a:r>
              <a:rPr lang="el-GR" cap="all" spc="200"/>
              <a:t>λ</a:t>
            </a:r>
            <a:r>
              <a:rPr lang="en-US" cap="all" spc="200"/>
              <a:t>)</a:t>
            </a:r>
          </a:p>
          <a:p>
            <a:pPr marL="0" indent="0">
              <a:buNone/>
            </a:pPr>
            <a:r>
              <a:rPr lang="en-US" cap="all" spc="200"/>
              <a:t>the expected value is the classic Poisson value but shifted up by l (</a:t>
            </a:r>
            <a:r>
              <a:rPr lang="el-GR" cap="all" spc="200"/>
              <a:t>λ</a:t>
            </a:r>
            <a:r>
              <a:rPr lang="en-US" cap="all" spc="200"/>
              <a:t>+l)</a:t>
            </a:r>
          </a:p>
          <a:p>
            <a:pPr marL="0" indent="0">
              <a:buNone/>
            </a:pPr>
            <a:r>
              <a:rPr lang="en-US" cap="all" spc="200"/>
              <a:t>We get the following index of dispersion:</a:t>
            </a:r>
          </a:p>
          <a:p>
            <a:pPr marL="0" indent="0">
              <a:buNone/>
            </a:pPr>
            <a:endParaRPr lang="en-US" cap="all" spc="200"/>
          </a:p>
        </p:txBody>
      </p:sp>
      <p:sp>
        <p:nvSpPr>
          <p:cNvPr id="30" name="Rectangle 23">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Text&#10;&#10;Description automatically generated">
            <a:extLst>
              <a:ext uri="{FF2B5EF4-FFF2-40B4-BE49-F238E27FC236}">
                <a16:creationId xmlns:a16="http://schemas.microsoft.com/office/drawing/2014/main" id="{4B702AB8-4246-D8F7-9842-C9F54364B6A6}"/>
              </a:ext>
            </a:extLst>
          </p:cNvPr>
          <p:cNvPicPr>
            <a:picLocks noChangeAspect="1"/>
          </p:cNvPicPr>
          <p:nvPr/>
        </p:nvPicPr>
        <p:blipFill>
          <a:blip r:embed="rId3"/>
          <a:stretch>
            <a:fillRect/>
          </a:stretch>
        </p:blipFill>
        <p:spPr>
          <a:xfrm>
            <a:off x="4008107" y="4331246"/>
            <a:ext cx="4023385" cy="1537846"/>
          </a:xfrm>
          <a:prstGeom prst="rect">
            <a:avLst/>
          </a:prstGeom>
        </p:spPr>
      </p:pic>
    </p:spTree>
    <p:extLst>
      <p:ext uri="{BB962C8B-B14F-4D97-AF65-F5344CB8AC3E}">
        <p14:creationId xmlns:p14="http://schemas.microsoft.com/office/powerpoint/2010/main" val="2742351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s formulae on a blackboard">
            <a:extLst>
              <a:ext uri="{FF2B5EF4-FFF2-40B4-BE49-F238E27FC236}">
                <a16:creationId xmlns:a16="http://schemas.microsoft.com/office/drawing/2014/main" id="{43F93B77-8B62-6F24-9D8A-A197C5421AA8}"/>
              </a:ext>
            </a:extLst>
          </p:cNvPr>
          <p:cNvPicPr>
            <a:picLocks noChangeAspect="1"/>
          </p:cNvPicPr>
          <p:nvPr/>
        </p:nvPicPr>
        <p:blipFill rotWithShape="1">
          <a:blip r:embed="rId2">
            <a:duotone>
              <a:schemeClr val="bg2">
                <a:shade val="45000"/>
                <a:satMod val="135000"/>
              </a:schemeClr>
              <a:prstClr val="white"/>
            </a:duotone>
            <a:alphaModFix amt="45000"/>
          </a:blip>
          <a:srcRect t="16856" b="6090"/>
          <a:stretch/>
        </p:blipFill>
        <p:spPr>
          <a:xfrm>
            <a:off x="0" y="10"/>
            <a:ext cx="12191980" cy="6857990"/>
          </a:xfrm>
          <a:prstGeom prst="rect">
            <a:avLst/>
          </a:prstGeom>
        </p:spPr>
      </p:pic>
      <p:sp>
        <p:nvSpPr>
          <p:cNvPr id="2" name="Title 1">
            <a:extLst>
              <a:ext uri="{FF2B5EF4-FFF2-40B4-BE49-F238E27FC236}">
                <a16:creationId xmlns:a16="http://schemas.microsoft.com/office/drawing/2014/main" id="{0284B98F-DD32-4B6D-7E17-F1486207F460}"/>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t>Observations (cont.)</a:t>
            </a:r>
          </a:p>
        </p:txBody>
      </p:sp>
      <p:cxnSp>
        <p:nvCxnSpPr>
          <p:cNvPr id="29" name="Straight Connector 21">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606A-B274-E6B5-69F8-CBAFB6A3E74F}"/>
              </a:ext>
            </a:extLst>
          </p:cNvPr>
          <p:cNvSpPr>
            <a:spLocks noGrp="1"/>
          </p:cNvSpPr>
          <p:nvPr>
            <p:ph idx="1"/>
          </p:nvPr>
        </p:nvSpPr>
        <p:spPr>
          <a:xfrm>
            <a:off x="1097280" y="2108201"/>
            <a:ext cx="10058400" cy="3966026"/>
          </a:xfrm>
        </p:spPr>
        <p:txBody>
          <a:bodyPr vert="horz" lIns="91440" tIns="45720" rIns="91440" bIns="45720" rtlCol="0">
            <a:normAutofit/>
          </a:bodyPr>
          <a:lstStyle/>
          <a:p>
            <a:pPr marL="0" indent="0">
              <a:buNone/>
            </a:pPr>
            <a:r>
              <a:rPr lang="en-US" cap="all" spc="200"/>
              <a:t>Since l is a positive integer, the expected value is always greater then the variance</a:t>
            </a:r>
          </a:p>
          <a:p>
            <a:pPr marL="0" indent="0">
              <a:buNone/>
            </a:pPr>
            <a:r>
              <a:rPr lang="en-US" cap="all" spc="200"/>
              <a:t>This gives us an </a:t>
            </a:r>
            <a:r>
              <a:rPr lang="en-US" cap="all" spc="200" err="1"/>
              <a:t>i</a:t>
            </a:r>
            <a:r>
              <a:rPr lang="en-US" cap="all" spc="200"/>
              <a:t>(</a:t>
            </a:r>
            <a:r>
              <a:rPr lang="en-US" cap="all" spc="200" err="1"/>
              <a:t>N</a:t>
            </a:r>
            <a:r>
              <a:rPr lang="en-US" cap="all" spc="200" baseline="30000" err="1"/>
              <a:t>w</a:t>
            </a:r>
            <a:r>
              <a:rPr lang="en-US" cap="all" spc="200"/>
              <a:t>) &lt; 1 which implies the weighted </a:t>
            </a:r>
            <a:r>
              <a:rPr lang="en-US" cap="all" spc="200" err="1"/>
              <a:t>poisson</a:t>
            </a:r>
            <a:r>
              <a:rPr lang="en-US" cap="all" spc="200"/>
              <a:t> distribution is </a:t>
            </a:r>
            <a:r>
              <a:rPr lang="en-US" cap="all" spc="200" err="1"/>
              <a:t>underdispersed</a:t>
            </a:r>
            <a:endParaRPr lang="en-US" cap="all" spc="200"/>
          </a:p>
          <a:p>
            <a:pPr marL="0" indent="0">
              <a:buNone/>
            </a:pPr>
            <a:r>
              <a:rPr lang="en-US" cap="all" spc="200"/>
              <a:t>In fact, this dispersion monotonically decreases as l increases</a:t>
            </a:r>
          </a:p>
          <a:p>
            <a:pPr marL="0" indent="0">
              <a:buNone/>
            </a:pPr>
            <a:r>
              <a:rPr lang="en-US" cap="all" spc="200"/>
              <a:t>In this case, we can easily derive the weighted </a:t>
            </a:r>
            <a:r>
              <a:rPr lang="en-US" cap="all" spc="200" err="1"/>
              <a:t>poisson</a:t>
            </a:r>
            <a:r>
              <a:rPr lang="en-US" cap="all" spc="200"/>
              <a:t> process dispersion explicitly:</a:t>
            </a:r>
          </a:p>
          <a:p>
            <a:pPr marL="0" indent="0">
              <a:buNone/>
            </a:pPr>
            <a:endParaRPr lang="en-US" cap="all" spc="200"/>
          </a:p>
        </p:txBody>
      </p:sp>
      <p:sp>
        <p:nvSpPr>
          <p:cNvPr id="30" name="Rectangle 23">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Diagram&#10;&#10;Description automatically generated with medium confidence">
            <a:extLst>
              <a:ext uri="{FF2B5EF4-FFF2-40B4-BE49-F238E27FC236}">
                <a16:creationId xmlns:a16="http://schemas.microsoft.com/office/drawing/2014/main" id="{F1075AEF-2C33-C648-4D55-24DD03593D5B}"/>
              </a:ext>
            </a:extLst>
          </p:cNvPr>
          <p:cNvPicPr>
            <a:picLocks noChangeAspect="1"/>
          </p:cNvPicPr>
          <p:nvPr/>
        </p:nvPicPr>
        <p:blipFill>
          <a:blip r:embed="rId3"/>
          <a:stretch>
            <a:fillRect/>
          </a:stretch>
        </p:blipFill>
        <p:spPr>
          <a:xfrm>
            <a:off x="4769633" y="4689717"/>
            <a:ext cx="4519613" cy="1569136"/>
          </a:xfrm>
          <a:prstGeom prst="rect">
            <a:avLst/>
          </a:prstGeom>
        </p:spPr>
      </p:pic>
    </p:spTree>
    <p:extLst>
      <p:ext uri="{BB962C8B-B14F-4D97-AF65-F5344CB8AC3E}">
        <p14:creationId xmlns:p14="http://schemas.microsoft.com/office/powerpoint/2010/main" val="1913653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s formulae on a blackboard">
            <a:extLst>
              <a:ext uri="{FF2B5EF4-FFF2-40B4-BE49-F238E27FC236}">
                <a16:creationId xmlns:a16="http://schemas.microsoft.com/office/drawing/2014/main" id="{43F93B77-8B62-6F24-9D8A-A197C5421AA8}"/>
              </a:ext>
            </a:extLst>
          </p:cNvPr>
          <p:cNvPicPr>
            <a:picLocks noChangeAspect="1"/>
          </p:cNvPicPr>
          <p:nvPr/>
        </p:nvPicPr>
        <p:blipFill rotWithShape="1">
          <a:blip r:embed="rId2">
            <a:duotone>
              <a:schemeClr val="bg2">
                <a:shade val="45000"/>
                <a:satMod val="135000"/>
              </a:schemeClr>
              <a:prstClr val="white"/>
            </a:duotone>
            <a:alphaModFix amt="45000"/>
          </a:blip>
          <a:srcRect t="16856" b="6090"/>
          <a:stretch/>
        </p:blipFill>
        <p:spPr>
          <a:xfrm>
            <a:off x="0" y="10"/>
            <a:ext cx="12191980" cy="6857990"/>
          </a:xfrm>
          <a:prstGeom prst="rect">
            <a:avLst/>
          </a:prstGeom>
        </p:spPr>
      </p:pic>
      <p:sp>
        <p:nvSpPr>
          <p:cNvPr id="2" name="Title 1">
            <a:extLst>
              <a:ext uri="{FF2B5EF4-FFF2-40B4-BE49-F238E27FC236}">
                <a16:creationId xmlns:a16="http://schemas.microsoft.com/office/drawing/2014/main" id="{0284B98F-DD32-4B6D-7E17-F1486207F460}"/>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t>Observations (cont.)</a:t>
            </a:r>
          </a:p>
        </p:txBody>
      </p:sp>
      <p:cxnSp>
        <p:nvCxnSpPr>
          <p:cNvPr id="29" name="Straight Connector 21">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606A-B274-E6B5-69F8-CBAFB6A3E74F}"/>
              </a:ext>
            </a:extLst>
          </p:cNvPr>
          <p:cNvSpPr>
            <a:spLocks noGrp="1"/>
          </p:cNvSpPr>
          <p:nvPr>
            <p:ph idx="1"/>
          </p:nvPr>
        </p:nvSpPr>
        <p:spPr>
          <a:xfrm>
            <a:off x="1097280" y="2108201"/>
            <a:ext cx="10058400" cy="3966026"/>
          </a:xfrm>
        </p:spPr>
        <p:txBody>
          <a:bodyPr vert="horz" lIns="91440" tIns="45720" rIns="91440" bIns="45720" rtlCol="0">
            <a:normAutofit/>
          </a:bodyPr>
          <a:lstStyle/>
          <a:p>
            <a:pPr marL="0" indent="0">
              <a:buNone/>
            </a:pPr>
            <a:r>
              <a:rPr lang="en-US" cap="all" spc="200"/>
              <a:t>We know that the weighted </a:t>
            </a:r>
            <a:r>
              <a:rPr lang="en-US" cap="all" spc="200" err="1"/>
              <a:t>poisson</a:t>
            </a:r>
            <a:r>
              <a:rPr lang="en-US" cap="all" spc="200"/>
              <a:t> distribution being </a:t>
            </a:r>
            <a:r>
              <a:rPr lang="en-US" cap="all" spc="200" err="1"/>
              <a:t>underdisperesed</a:t>
            </a:r>
            <a:r>
              <a:rPr lang="en-US" cap="all" spc="200"/>
              <a:t> implies the corresponding </a:t>
            </a:r>
            <a:r>
              <a:rPr lang="en-US" cap="all" spc="200" err="1"/>
              <a:t>poisson</a:t>
            </a:r>
            <a:r>
              <a:rPr lang="en-US" cap="all" spc="200"/>
              <a:t> process is </a:t>
            </a:r>
            <a:r>
              <a:rPr lang="en-US" cap="all" spc="200" err="1"/>
              <a:t>underdispersed</a:t>
            </a:r>
            <a:endParaRPr lang="en-US" cap="all" spc="200"/>
          </a:p>
          <a:p>
            <a:pPr marL="0" indent="0">
              <a:buNone/>
            </a:pPr>
            <a:endParaRPr lang="en-US" cap="all" spc="200"/>
          </a:p>
          <a:p>
            <a:pPr marL="0" indent="0">
              <a:buNone/>
            </a:pPr>
            <a:r>
              <a:rPr lang="en-US" cap="all" spc="200"/>
              <a:t>Thus we have found an </a:t>
            </a:r>
            <a:r>
              <a:rPr lang="en-US" cap="all" spc="200" err="1"/>
              <a:t>underdispersed</a:t>
            </a:r>
            <a:r>
              <a:rPr lang="en-US" cap="all" spc="200"/>
              <a:t> weighted </a:t>
            </a:r>
            <a:r>
              <a:rPr lang="en-US" cap="all" spc="200" err="1"/>
              <a:t>poisson</a:t>
            </a:r>
            <a:r>
              <a:rPr lang="en-US" cap="all" spc="200"/>
              <a:t> process</a:t>
            </a:r>
          </a:p>
        </p:txBody>
      </p:sp>
      <p:sp>
        <p:nvSpPr>
          <p:cNvPr id="30" name="Rectangle 23">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8073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5F0930-D006-7587-06A0-3A5A15EBBB54}"/>
              </a:ext>
            </a:extLst>
          </p:cNvPr>
          <p:cNvSpPr>
            <a:spLocks noGrp="1"/>
          </p:cNvSpPr>
          <p:nvPr>
            <p:ph type="title"/>
          </p:nvPr>
        </p:nvSpPr>
        <p:spPr>
          <a:xfrm>
            <a:off x="5116783" y="516835"/>
            <a:ext cx="5977937" cy="1666501"/>
          </a:xfrm>
        </p:spPr>
        <p:txBody>
          <a:bodyPr vert="horz" lIns="91440" tIns="45720" rIns="91440" bIns="45720" rtlCol="0">
            <a:normAutofit/>
          </a:bodyPr>
          <a:lstStyle/>
          <a:p>
            <a:r>
              <a:rPr lang="en-US" sz="4000">
                <a:solidFill>
                  <a:srgbClr val="FFFFFF"/>
                </a:solidFill>
              </a:rPr>
              <a:t>Main Ideas</a:t>
            </a:r>
          </a:p>
        </p:txBody>
      </p:sp>
      <p:pic>
        <p:nvPicPr>
          <p:cNvPr id="5" name="Picture 4" descr="Person with idea concept">
            <a:extLst>
              <a:ext uri="{FF2B5EF4-FFF2-40B4-BE49-F238E27FC236}">
                <a16:creationId xmlns:a16="http://schemas.microsoft.com/office/drawing/2014/main" id="{BD2FB304-3FCE-0DC5-CEA1-BCE5EBB5F778}"/>
              </a:ext>
            </a:extLst>
          </p:cNvPr>
          <p:cNvPicPr>
            <a:picLocks noChangeAspect="1"/>
          </p:cNvPicPr>
          <p:nvPr/>
        </p:nvPicPr>
        <p:blipFill rotWithShape="1">
          <a:blip r:embed="rId2"/>
          <a:srcRect l="33826" r="21595" b="-1"/>
          <a:stretch/>
        </p:blipFill>
        <p:spPr>
          <a:xfrm>
            <a:off x="20" y="10"/>
            <a:ext cx="4580077" cy="6857990"/>
          </a:xfrm>
          <a:prstGeom prst="rect">
            <a:avLst/>
          </a:prstGeom>
        </p:spPr>
      </p:pic>
      <p:cxnSp>
        <p:nvCxnSpPr>
          <p:cNvPr id="22" name="Straight Connector 2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259071-3867-0172-2E4D-5D33299935F0}"/>
              </a:ext>
            </a:extLst>
          </p:cNvPr>
          <p:cNvSpPr>
            <a:spLocks noGrp="1"/>
          </p:cNvSpPr>
          <p:nvPr>
            <p:ph idx="1"/>
          </p:nvPr>
        </p:nvSpPr>
        <p:spPr>
          <a:xfrm>
            <a:off x="5116784" y="2546224"/>
            <a:ext cx="5977938" cy="3342747"/>
          </a:xfrm>
        </p:spPr>
        <p:txBody>
          <a:bodyPr vert="horz" lIns="91440" tIns="45720" rIns="91440" bIns="45720" rtlCol="0">
            <a:normAutofit fontScale="77500" lnSpcReduction="20000"/>
          </a:bodyPr>
          <a:lstStyle/>
          <a:p>
            <a:pPr marL="0" indent="0">
              <a:buNone/>
            </a:pPr>
            <a:r>
              <a:rPr lang="en-US" sz="1800" cap="all" spc="200">
                <a:solidFill>
                  <a:srgbClr val="FFFFFF"/>
                </a:solidFill>
              </a:rPr>
              <a:t>1. To quickly review what a Poisson distribution and process is, and the corresponding limitations</a:t>
            </a:r>
          </a:p>
          <a:p>
            <a:pPr marL="0" indent="0">
              <a:buNone/>
            </a:pPr>
            <a:r>
              <a:rPr lang="en-US" sz="1800" cap="all" spc="200">
                <a:solidFill>
                  <a:srgbClr val="FFFFFF"/>
                </a:solidFill>
              </a:rPr>
              <a:t>2. Introduce the idea of a weighted Poisson distribution, including the prior work done</a:t>
            </a:r>
          </a:p>
          <a:p>
            <a:pPr marL="0" indent="0">
              <a:buNone/>
            </a:pPr>
            <a:r>
              <a:rPr lang="en-US" sz="1800" cap="all" spc="200">
                <a:solidFill>
                  <a:srgbClr val="FFFFFF"/>
                </a:solidFill>
              </a:rPr>
              <a:t>3. The methodology for constructing the weighted Poisson process.  As well as deriving the dispersion of such models</a:t>
            </a:r>
          </a:p>
          <a:p>
            <a:pPr marL="0" indent="0">
              <a:buNone/>
            </a:pPr>
            <a:r>
              <a:rPr lang="en-US" sz="1800" cap="all" spc="200">
                <a:solidFill>
                  <a:srgbClr val="FFFFFF"/>
                </a:solidFill>
              </a:rPr>
              <a:t>4. Proposing two examples and the corresponding derivation of the dispersion.  We hope to derive a model for </a:t>
            </a:r>
            <a:r>
              <a:rPr lang="en-US" sz="1800" cap="all" spc="200" err="1">
                <a:solidFill>
                  <a:srgbClr val="FFFFFF"/>
                </a:solidFill>
              </a:rPr>
              <a:t>underdispersion</a:t>
            </a:r>
            <a:r>
              <a:rPr lang="en-US" sz="1800" cap="all" spc="200">
                <a:solidFill>
                  <a:srgbClr val="FFFFFF"/>
                </a:solidFill>
              </a:rPr>
              <a:t> and overdispersion</a:t>
            </a:r>
          </a:p>
          <a:p>
            <a:pPr marL="0" indent="0">
              <a:buNone/>
            </a:pPr>
            <a:r>
              <a:rPr lang="en-US" sz="1800" cap="all" spc="200">
                <a:solidFill>
                  <a:srgbClr val="FFFFFF"/>
                </a:solidFill>
              </a:rPr>
              <a:t>5. Conducting a simulation study to affirm our derivations</a:t>
            </a:r>
          </a:p>
        </p:txBody>
      </p:sp>
    </p:spTree>
    <p:extLst>
      <p:ext uri="{BB962C8B-B14F-4D97-AF65-F5344CB8AC3E}">
        <p14:creationId xmlns:p14="http://schemas.microsoft.com/office/powerpoint/2010/main" val="368297471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25AF-9644-7576-22F6-F5316EE34811}"/>
              </a:ext>
            </a:extLst>
          </p:cNvPr>
          <p:cNvSpPr>
            <a:spLocks noGrp="1"/>
          </p:cNvSpPr>
          <p:nvPr>
            <p:ph type="title"/>
          </p:nvPr>
        </p:nvSpPr>
        <p:spPr/>
        <p:txBody>
          <a:bodyPr/>
          <a:lstStyle/>
          <a:p>
            <a:r>
              <a:rPr lang="en-US"/>
              <a:t>Overdispersion</a:t>
            </a:r>
            <a:endParaRPr lang="en-CA"/>
          </a:p>
        </p:txBody>
      </p:sp>
      <p:sp>
        <p:nvSpPr>
          <p:cNvPr id="3" name="Content Placeholder 2">
            <a:extLst>
              <a:ext uri="{FF2B5EF4-FFF2-40B4-BE49-F238E27FC236}">
                <a16:creationId xmlns:a16="http://schemas.microsoft.com/office/drawing/2014/main" id="{C7FE34C4-7B3F-7689-FF58-FFC93C77FEA8}"/>
              </a:ext>
            </a:extLst>
          </p:cNvPr>
          <p:cNvSpPr>
            <a:spLocks noGrp="1"/>
          </p:cNvSpPr>
          <p:nvPr>
            <p:ph idx="1"/>
          </p:nvPr>
        </p:nvSpPr>
        <p:spPr/>
        <p:txBody>
          <a:bodyPr/>
          <a:lstStyle/>
          <a:p>
            <a:r>
              <a:rPr lang="en-US"/>
              <a:t>-We will now derive the dispersion for the other weight function we proposed:</a:t>
            </a:r>
          </a:p>
          <a:p>
            <a:endParaRPr lang="en-US"/>
          </a:p>
          <a:p>
            <a:endParaRPr lang="en-US"/>
          </a:p>
          <a:p>
            <a:endParaRPr lang="en-US"/>
          </a:p>
          <a:p>
            <a:endParaRPr lang="en-US"/>
          </a:p>
          <a:p>
            <a:r>
              <a:rPr lang="en-US"/>
              <a:t>-Calculating the WPD and the following dispersion will be tedious, however we can invoke a couple of useful theorems and corollaries</a:t>
            </a:r>
          </a:p>
          <a:p>
            <a:endParaRPr lang="en-US"/>
          </a:p>
          <a:p>
            <a:endParaRPr lang="en-US"/>
          </a:p>
          <a:p>
            <a:endParaRPr lang="en-CA"/>
          </a:p>
        </p:txBody>
      </p:sp>
      <p:pic>
        <p:nvPicPr>
          <p:cNvPr id="4" name="Picture 3">
            <a:extLst>
              <a:ext uri="{FF2B5EF4-FFF2-40B4-BE49-F238E27FC236}">
                <a16:creationId xmlns:a16="http://schemas.microsoft.com/office/drawing/2014/main" id="{D5F4AACE-4867-334B-F9B6-D7AA46689BFB}"/>
              </a:ext>
            </a:extLst>
          </p:cNvPr>
          <p:cNvPicPr>
            <a:picLocks noChangeAspect="1"/>
          </p:cNvPicPr>
          <p:nvPr/>
        </p:nvPicPr>
        <p:blipFill>
          <a:blip r:embed="rId2"/>
          <a:stretch>
            <a:fillRect/>
          </a:stretch>
        </p:blipFill>
        <p:spPr>
          <a:xfrm>
            <a:off x="3379163" y="2587679"/>
            <a:ext cx="5029636" cy="1682642"/>
          </a:xfrm>
          <a:prstGeom prst="rect">
            <a:avLst/>
          </a:prstGeom>
        </p:spPr>
      </p:pic>
    </p:spTree>
    <p:extLst>
      <p:ext uri="{BB962C8B-B14F-4D97-AF65-F5344CB8AC3E}">
        <p14:creationId xmlns:p14="http://schemas.microsoft.com/office/powerpoint/2010/main" val="238917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D70B3-765B-1988-0CBB-45966BC4016D}"/>
              </a:ext>
            </a:extLst>
          </p:cNvPr>
          <p:cNvSpPr>
            <a:spLocks noGrp="1"/>
          </p:cNvSpPr>
          <p:nvPr>
            <p:ph type="title"/>
          </p:nvPr>
        </p:nvSpPr>
        <p:spPr/>
        <p:txBody>
          <a:bodyPr/>
          <a:lstStyle/>
          <a:p>
            <a:r>
              <a:rPr lang="en-US"/>
              <a:t>Useful Theorems and Corollaries</a:t>
            </a:r>
            <a:endParaRPr lang="en-CA"/>
          </a:p>
        </p:txBody>
      </p:sp>
      <p:pic>
        <p:nvPicPr>
          <p:cNvPr id="5" name="Content Placeholder 4" descr="Text, letter&#10;&#10;Description automatically generated">
            <a:extLst>
              <a:ext uri="{FF2B5EF4-FFF2-40B4-BE49-F238E27FC236}">
                <a16:creationId xmlns:a16="http://schemas.microsoft.com/office/drawing/2014/main" id="{E41220A7-FFFF-749D-4108-3A4A8A9D46B2}"/>
              </a:ext>
            </a:extLst>
          </p:cNvPr>
          <p:cNvPicPr>
            <a:picLocks noGrp="1" noChangeAspect="1"/>
          </p:cNvPicPr>
          <p:nvPr>
            <p:ph idx="1"/>
          </p:nvPr>
        </p:nvPicPr>
        <p:blipFill>
          <a:blip r:embed="rId2"/>
          <a:stretch>
            <a:fillRect/>
          </a:stretch>
        </p:blipFill>
        <p:spPr>
          <a:xfrm>
            <a:off x="1096963" y="2540012"/>
            <a:ext cx="10058400" cy="2897163"/>
          </a:xfrm>
        </p:spPr>
      </p:pic>
    </p:spTree>
    <p:extLst>
      <p:ext uri="{BB962C8B-B14F-4D97-AF65-F5344CB8AC3E}">
        <p14:creationId xmlns:p14="http://schemas.microsoft.com/office/powerpoint/2010/main" val="152283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589746F-4BB1-D47F-4F0D-53DCF7B1B81D}"/>
              </a:ext>
            </a:extLst>
          </p:cNvPr>
          <p:cNvPicPr>
            <a:picLocks noChangeAspect="1"/>
          </p:cNvPicPr>
          <p:nvPr/>
        </p:nvPicPr>
        <p:blipFill>
          <a:blip r:embed="rId2"/>
          <a:stretch>
            <a:fillRect/>
          </a:stretch>
        </p:blipFill>
        <p:spPr>
          <a:xfrm>
            <a:off x="3322508" y="3785121"/>
            <a:ext cx="5546984" cy="2277748"/>
          </a:xfrm>
          <a:prstGeom prst="rect">
            <a:avLst/>
          </a:prstGeom>
        </p:spPr>
      </p:pic>
      <p:pic>
        <p:nvPicPr>
          <p:cNvPr id="6" name="Picture 5" descr="Table&#10;&#10;Description automatically generated">
            <a:extLst>
              <a:ext uri="{FF2B5EF4-FFF2-40B4-BE49-F238E27FC236}">
                <a16:creationId xmlns:a16="http://schemas.microsoft.com/office/drawing/2014/main" id="{CCE5DF3D-DE12-0E06-2DD5-A726DAA747BC}"/>
              </a:ext>
            </a:extLst>
          </p:cNvPr>
          <p:cNvPicPr>
            <a:picLocks noChangeAspect="1"/>
          </p:cNvPicPr>
          <p:nvPr/>
        </p:nvPicPr>
        <p:blipFill>
          <a:blip r:embed="rId3"/>
          <a:stretch>
            <a:fillRect/>
          </a:stretch>
        </p:blipFill>
        <p:spPr>
          <a:xfrm>
            <a:off x="3587518" y="423928"/>
            <a:ext cx="5016963" cy="3211714"/>
          </a:xfrm>
          <a:prstGeom prst="rect">
            <a:avLst/>
          </a:prstGeom>
        </p:spPr>
      </p:pic>
    </p:spTree>
    <p:extLst>
      <p:ext uri="{BB962C8B-B14F-4D97-AF65-F5344CB8AC3E}">
        <p14:creationId xmlns:p14="http://schemas.microsoft.com/office/powerpoint/2010/main" val="3834600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6FC3-EAF9-1AD0-9836-1F643E07C1ED}"/>
              </a:ext>
            </a:extLst>
          </p:cNvPr>
          <p:cNvSpPr>
            <a:spLocks noGrp="1"/>
          </p:cNvSpPr>
          <p:nvPr>
            <p:ph type="title"/>
          </p:nvPr>
        </p:nvSpPr>
        <p:spPr/>
        <p:txBody>
          <a:bodyPr/>
          <a:lstStyle/>
          <a:p>
            <a:r>
              <a:rPr lang="en-US"/>
              <a:t>Conclusions</a:t>
            </a:r>
            <a:endParaRPr lang="en-CA"/>
          </a:p>
        </p:txBody>
      </p:sp>
      <p:sp>
        <p:nvSpPr>
          <p:cNvPr id="3" name="Content Placeholder 2">
            <a:extLst>
              <a:ext uri="{FF2B5EF4-FFF2-40B4-BE49-F238E27FC236}">
                <a16:creationId xmlns:a16="http://schemas.microsoft.com/office/drawing/2014/main" id="{3150C774-5458-6532-113E-67D0CCF4950B}"/>
              </a:ext>
            </a:extLst>
          </p:cNvPr>
          <p:cNvSpPr>
            <a:spLocks noGrp="1"/>
          </p:cNvSpPr>
          <p:nvPr>
            <p:ph idx="1"/>
          </p:nvPr>
        </p:nvSpPr>
        <p:spPr/>
        <p:txBody>
          <a:bodyPr/>
          <a:lstStyle/>
          <a:p>
            <a:pPr marL="0" indent="0">
              <a:buNone/>
            </a:pPr>
            <a:r>
              <a:rPr lang="en-US"/>
              <a:t>-We again, use the fact that the dispersion of the WPD is the same as the corresponding WPP</a:t>
            </a:r>
          </a:p>
          <a:p>
            <a:pPr marL="0" indent="0">
              <a:buNone/>
            </a:pPr>
            <a:r>
              <a:rPr lang="en-US"/>
              <a:t>- Found an </a:t>
            </a:r>
            <a:r>
              <a:rPr lang="en-US" err="1"/>
              <a:t>overdispersed</a:t>
            </a:r>
            <a:r>
              <a:rPr lang="en-US"/>
              <a:t> WPP</a:t>
            </a:r>
          </a:p>
          <a:p>
            <a:pPr marL="0" indent="0">
              <a:buNone/>
            </a:pPr>
            <a:r>
              <a:rPr lang="en-US"/>
              <a:t>-We will now Conduct a simulation study in python to affirm our derivations, and to visualize how the dispersion a process may look like as time increases</a:t>
            </a:r>
            <a:endParaRPr lang="en-CA"/>
          </a:p>
        </p:txBody>
      </p:sp>
    </p:spTree>
    <p:extLst>
      <p:ext uri="{BB962C8B-B14F-4D97-AF65-F5344CB8AC3E}">
        <p14:creationId xmlns:p14="http://schemas.microsoft.com/office/powerpoint/2010/main" val="3946715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A898-610A-E719-228A-69C46B4C8FC1}"/>
              </a:ext>
            </a:extLst>
          </p:cNvPr>
          <p:cNvSpPr>
            <a:spLocks noGrp="1"/>
          </p:cNvSpPr>
          <p:nvPr>
            <p:ph type="title"/>
          </p:nvPr>
        </p:nvSpPr>
        <p:spPr/>
        <p:txBody>
          <a:bodyPr/>
          <a:lstStyle/>
          <a:p>
            <a:r>
              <a:rPr lang="en-CA"/>
              <a:t>Explanation of Simulation method</a:t>
            </a:r>
          </a:p>
        </p:txBody>
      </p:sp>
      <p:sp>
        <p:nvSpPr>
          <p:cNvPr id="3" name="Content Placeholder 2">
            <a:extLst>
              <a:ext uri="{FF2B5EF4-FFF2-40B4-BE49-F238E27FC236}">
                <a16:creationId xmlns:a16="http://schemas.microsoft.com/office/drawing/2014/main" id="{5D7043F4-0CFC-C0E9-502D-29762F4D51CF}"/>
              </a:ext>
            </a:extLst>
          </p:cNvPr>
          <p:cNvSpPr>
            <a:spLocks noGrp="1"/>
          </p:cNvSpPr>
          <p:nvPr>
            <p:ph idx="1"/>
          </p:nvPr>
        </p:nvSpPr>
        <p:spPr/>
        <p:txBody>
          <a:bodyPr vert="horz" lIns="0" tIns="45720" rIns="0" bIns="45720" rtlCol="0" anchor="t">
            <a:normAutofit/>
          </a:bodyPr>
          <a:lstStyle/>
          <a:p>
            <a:pPr marL="0" indent="0">
              <a:buNone/>
            </a:pPr>
            <a:r>
              <a:rPr lang="en-CA"/>
              <a:t>To simulate the classical Poisson process we can simply use built in Poisson generators available in python (</a:t>
            </a:r>
            <a:r>
              <a:rPr lang="en-CA" err="1"/>
              <a:t>numpy</a:t>
            </a:r>
            <a:r>
              <a:rPr lang="en-CA"/>
              <a:t>)</a:t>
            </a:r>
          </a:p>
          <a:p>
            <a:pPr marL="0" indent="0">
              <a:buNone/>
            </a:pPr>
            <a:r>
              <a:rPr lang="en-CA"/>
              <a:t>The Falling factorial WPD is simply the classical Poisson distribution  shifted up by l,  in terms of coding we simply take the array generated from the classical Poisson Process and add l</a:t>
            </a:r>
          </a:p>
          <a:p>
            <a:pPr marL="0" indent="0">
              <a:buNone/>
            </a:pPr>
            <a:r>
              <a:rPr lang="en-CA"/>
              <a:t>For the inverse rising factorial we observe a more complicated </a:t>
            </a:r>
            <a:r>
              <a:rPr lang="en-CA" err="1"/>
              <a:t>pmf</a:t>
            </a:r>
            <a:r>
              <a:rPr lang="en-CA"/>
              <a:t>, for example when we consider w(n) = 1/(n+1) we get the following </a:t>
            </a:r>
            <a:r>
              <a:rPr lang="en-CA" err="1"/>
              <a:t>pmf</a:t>
            </a:r>
            <a:r>
              <a:rPr lang="en-CA"/>
              <a:t>:</a:t>
            </a:r>
          </a:p>
          <a:p>
            <a:pPr marL="0" indent="0">
              <a:buNone/>
            </a:pPr>
            <a:endParaRPr lang="en-CA"/>
          </a:p>
          <a:p>
            <a:pPr marL="0" indent="0">
              <a:buNone/>
            </a:pPr>
            <a:endParaRPr lang="en-CA"/>
          </a:p>
        </p:txBody>
      </p:sp>
      <p:pic>
        <p:nvPicPr>
          <p:cNvPr id="4" name="Picture 4" descr="Diagram&#10;&#10;Description automatically generated">
            <a:extLst>
              <a:ext uri="{FF2B5EF4-FFF2-40B4-BE49-F238E27FC236}">
                <a16:creationId xmlns:a16="http://schemas.microsoft.com/office/drawing/2014/main" id="{946C5218-1C83-22B9-DAED-F7217B3D1C85}"/>
              </a:ext>
            </a:extLst>
          </p:cNvPr>
          <p:cNvPicPr>
            <a:picLocks noChangeAspect="1"/>
          </p:cNvPicPr>
          <p:nvPr/>
        </p:nvPicPr>
        <p:blipFill>
          <a:blip r:embed="rId2"/>
          <a:stretch>
            <a:fillRect/>
          </a:stretch>
        </p:blipFill>
        <p:spPr>
          <a:xfrm>
            <a:off x="5224818" y="4657118"/>
            <a:ext cx="2743200" cy="1205915"/>
          </a:xfrm>
          <a:prstGeom prst="rect">
            <a:avLst/>
          </a:prstGeom>
        </p:spPr>
      </p:pic>
    </p:spTree>
    <p:extLst>
      <p:ext uri="{BB962C8B-B14F-4D97-AF65-F5344CB8AC3E}">
        <p14:creationId xmlns:p14="http://schemas.microsoft.com/office/powerpoint/2010/main" val="3089382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DD41-3B4B-9632-76AF-95DF6C5D42DB}"/>
              </a:ext>
            </a:extLst>
          </p:cNvPr>
          <p:cNvSpPr>
            <a:spLocks noGrp="1"/>
          </p:cNvSpPr>
          <p:nvPr>
            <p:ph type="title"/>
          </p:nvPr>
        </p:nvSpPr>
        <p:spPr/>
        <p:txBody>
          <a:bodyPr/>
          <a:lstStyle/>
          <a:p>
            <a:r>
              <a:rPr lang="en-US"/>
              <a:t>Binning method</a:t>
            </a:r>
          </a:p>
        </p:txBody>
      </p:sp>
      <p:sp>
        <p:nvSpPr>
          <p:cNvPr id="3" name="Content Placeholder 2">
            <a:extLst>
              <a:ext uri="{FF2B5EF4-FFF2-40B4-BE49-F238E27FC236}">
                <a16:creationId xmlns:a16="http://schemas.microsoft.com/office/drawing/2014/main" id="{322E0170-49F9-4843-8E73-4603EC3A756A}"/>
              </a:ext>
            </a:extLst>
          </p:cNvPr>
          <p:cNvSpPr>
            <a:spLocks noGrp="1"/>
          </p:cNvSpPr>
          <p:nvPr>
            <p:ph idx="1"/>
          </p:nvPr>
        </p:nvSpPr>
        <p:spPr>
          <a:xfrm>
            <a:off x="1097280" y="1939968"/>
            <a:ext cx="10058400" cy="4226007"/>
          </a:xfrm>
        </p:spPr>
        <p:txBody>
          <a:bodyPr vert="horz" lIns="0" tIns="45720" rIns="0" bIns="45720" rtlCol="0" anchor="t">
            <a:normAutofit lnSpcReduction="10000"/>
          </a:bodyPr>
          <a:lstStyle/>
          <a:p>
            <a:pPr marL="0" indent="0">
              <a:buNone/>
            </a:pPr>
            <a:r>
              <a:rPr lang="en-US"/>
              <a:t>Clearly we need a more involved method for simulating this process, here we implement a 'Binning Algorithm'</a:t>
            </a:r>
          </a:p>
          <a:p>
            <a:pPr marL="0" indent="0">
              <a:buNone/>
            </a:pPr>
            <a:r>
              <a:rPr lang="en-US"/>
              <a:t>The algorithm is as follows:</a:t>
            </a:r>
          </a:p>
          <a:p>
            <a:pPr marL="0" indent="0">
              <a:buNone/>
            </a:pPr>
            <a:r>
              <a:rPr lang="en-US"/>
              <a:t>1.Take the </a:t>
            </a:r>
            <a:r>
              <a:rPr lang="en-US" err="1"/>
              <a:t>pmf</a:t>
            </a:r>
            <a:r>
              <a:rPr lang="en-US"/>
              <a:t> f(x) and create an array with f = [f(0),f(1),f(2),f(3),f(4),…..,f(100)] 100 is an arbitrary choice, we just want to capture as much of the distribution as possible</a:t>
            </a:r>
          </a:p>
          <a:p>
            <a:pPr marL="0" indent="0">
              <a:buNone/>
            </a:pPr>
            <a:r>
              <a:rPr lang="en-US"/>
              <a:t>2. we then create the following array F = [f(0) , f(0)+f(1), f(0)+f(1)+f(2) ,….., f(0)+ · · · + f(100)] = [F(0),F(1),…..,F(100)].  Essentially creating a 'Bins' of the CDF </a:t>
            </a:r>
          </a:p>
          <a:p>
            <a:pPr marL="0" indent="0">
              <a:buNone/>
            </a:pPr>
            <a:r>
              <a:rPr lang="en-US"/>
              <a:t>3. Then we simulate a uniform distribution to get p=(</a:t>
            </a:r>
            <a:r>
              <a:rPr lang="en-US" err="1"/>
              <a:t>Unif</a:t>
            </a:r>
            <a:r>
              <a:rPr lang="en-US"/>
              <a:t>-(0,1))</a:t>
            </a:r>
          </a:p>
          <a:p>
            <a:pPr marL="0" indent="0">
              <a:buNone/>
            </a:pPr>
            <a:r>
              <a:rPr lang="en-US"/>
              <a:t>4. We transverse the list F until we find max{F(x)|</a:t>
            </a:r>
            <a:r>
              <a:rPr lang="en-US" err="1"/>
              <a:t>p≤F</a:t>
            </a:r>
            <a:r>
              <a:rPr lang="en-US"/>
              <a:t>(x)}</a:t>
            </a:r>
          </a:p>
          <a:p>
            <a:pPr marL="0" indent="0">
              <a:buNone/>
            </a:pPr>
            <a:r>
              <a:rPr lang="en-US"/>
              <a:t>5.We simulate x </a:t>
            </a:r>
            <a:r>
              <a:rPr lang="en-US" err="1"/>
              <a:t>occurences</a:t>
            </a:r>
            <a:r>
              <a:rPr lang="en-US"/>
              <a:t> from the found F(x)</a:t>
            </a:r>
          </a:p>
          <a:p>
            <a:pPr marL="0" indent="0">
              <a:buNone/>
            </a:pPr>
            <a:endParaRPr lang="en-US"/>
          </a:p>
        </p:txBody>
      </p:sp>
    </p:spTree>
    <p:extLst>
      <p:ext uri="{BB962C8B-B14F-4D97-AF65-F5344CB8AC3E}">
        <p14:creationId xmlns:p14="http://schemas.microsoft.com/office/powerpoint/2010/main" val="441472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5D1A4-A11F-0E3A-A6D8-22FE435A3FE9}"/>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7400">
                <a:solidFill>
                  <a:schemeClr val="tx1">
                    <a:lumMod val="85000"/>
                    <a:lumOff val="15000"/>
                  </a:schemeClr>
                </a:solidFill>
              </a:rPr>
              <a:t>Python Demonstration</a:t>
            </a:r>
          </a:p>
        </p:txBody>
      </p:sp>
      <p:pic>
        <p:nvPicPr>
          <p:cNvPr id="7" name="Graphic 6" descr="Monitor">
            <a:extLst>
              <a:ext uri="{FF2B5EF4-FFF2-40B4-BE49-F238E27FC236}">
                <a16:creationId xmlns:a16="http://schemas.microsoft.com/office/drawing/2014/main" id="{43ED8FE8-93C5-FA4C-BD1A-ECD6890FC7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16" name="Straight Connector 15">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1892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10B5B7E4-18E4-754B-7FBA-9E03F98C5140}"/>
              </a:ext>
            </a:extLst>
          </p:cNvPr>
          <p:cNvPicPr>
            <a:picLocks noChangeAspect="1"/>
          </p:cNvPicPr>
          <p:nvPr/>
        </p:nvPicPr>
        <p:blipFill>
          <a:blip r:embed="rId2"/>
          <a:stretch>
            <a:fillRect/>
          </a:stretch>
        </p:blipFill>
        <p:spPr>
          <a:xfrm>
            <a:off x="2752183" y="905933"/>
            <a:ext cx="6719637" cy="5039728"/>
          </a:xfrm>
          <a:prstGeom prst="rect">
            <a:avLst/>
          </a:prstGeom>
        </p:spPr>
      </p:pic>
    </p:spTree>
    <p:extLst>
      <p:ext uri="{BB962C8B-B14F-4D97-AF65-F5344CB8AC3E}">
        <p14:creationId xmlns:p14="http://schemas.microsoft.com/office/powerpoint/2010/main" val="3526869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B4F40CAF-084A-6626-AF28-A061CEB18E48}"/>
              </a:ext>
            </a:extLst>
          </p:cNvPr>
          <p:cNvPicPr>
            <a:picLocks noChangeAspect="1"/>
          </p:cNvPicPr>
          <p:nvPr/>
        </p:nvPicPr>
        <p:blipFill>
          <a:blip r:embed="rId2"/>
          <a:stretch>
            <a:fillRect/>
          </a:stretch>
        </p:blipFill>
        <p:spPr>
          <a:xfrm>
            <a:off x="2752183" y="905933"/>
            <a:ext cx="6719637" cy="5039728"/>
          </a:xfrm>
          <a:prstGeom prst="rect">
            <a:avLst/>
          </a:prstGeom>
        </p:spPr>
      </p:pic>
    </p:spTree>
    <p:extLst>
      <p:ext uri="{BB962C8B-B14F-4D97-AF65-F5344CB8AC3E}">
        <p14:creationId xmlns:p14="http://schemas.microsoft.com/office/powerpoint/2010/main" val="3129292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36C5376F-EAC4-B98B-4A11-DD0C908C2A71}"/>
              </a:ext>
            </a:extLst>
          </p:cNvPr>
          <p:cNvPicPr>
            <a:picLocks noChangeAspect="1"/>
          </p:cNvPicPr>
          <p:nvPr/>
        </p:nvPicPr>
        <p:blipFill>
          <a:blip r:embed="rId2"/>
          <a:stretch>
            <a:fillRect/>
          </a:stretch>
        </p:blipFill>
        <p:spPr>
          <a:xfrm>
            <a:off x="2752183" y="905933"/>
            <a:ext cx="6719637" cy="5039728"/>
          </a:xfrm>
          <a:prstGeom prst="rect">
            <a:avLst/>
          </a:prstGeom>
        </p:spPr>
      </p:pic>
    </p:spTree>
    <p:extLst>
      <p:ext uri="{BB962C8B-B14F-4D97-AF65-F5344CB8AC3E}">
        <p14:creationId xmlns:p14="http://schemas.microsoft.com/office/powerpoint/2010/main" val="1798635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8158-C128-F84C-8C9B-79CF9D3A7270}"/>
              </a:ext>
            </a:extLst>
          </p:cNvPr>
          <p:cNvSpPr>
            <a:spLocks noGrp="1"/>
          </p:cNvSpPr>
          <p:nvPr>
            <p:ph type="title"/>
          </p:nvPr>
        </p:nvSpPr>
        <p:spPr/>
        <p:txBody>
          <a:bodyPr/>
          <a:lstStyle/>
          <a:p>
            <a:r>
              <a:rPr lang="en-US"/>
              <a:t>Homogenous Poisson distribution</a:t>
            </a:r>
            <a:endParaRPr lang="en-CA"/>
          </a:p>
        </p:txBody>
      </p:sp>
      <p:sp>
        <p:nvSpPr>
          <p:cNvPr id="3" name="Content Placeholder 2">
            <a:extLst>
              <a:ext uri="{FF2B5EF4-FFF2-40B4-BE49-F238E27FC236}">
                <a16:creationId xmlns:a16="http://schemas.microsoft.com/office/drawing/2014/main" id="{186A89F1-365F-DEE2-5BB5-1B447ED4236B}"/>
              </a:ext>
            </a:extLst>
          </p:cNvPr>
          <p:cNvSpPr>
            <a:spLocks noGrp="1"/>
          </p:cNvSpPr>
          <p:nvPr>
            <p:ph idx="1"/>
          </p:nvPr>
        </p:nvSpPr>
        <p:spPr>
          <a:xfrm>
            <a:off x="1066800" y="2098676"/>
            <a:ext cx="10058400" cy="3760891"/>
          </a:xfrm>
        </p:spPr>
        <p:txBody>
          <a:bodyPr/>
          <a:lstStyle/>
          <a:p>
            <a:r>
              <a:rPr lang="en-US"/>
              <a:t>-The homogenous Poisson distribution has the following formula:</a:t>
            </a:r>
          </a:p>
          <a:p>
            <a:endParaRPr lang="en-CA"/>
          </a:p>
        </p:txBody>
      </p:sp>
      <p:pic>
        <p:nvPicPr>
          <p:cNvPr id="5" name="Picture 4" descr="Text, letter&#10;&#10;Description automatically generated with medium confidence">
            <a:extLst>
              <a:ext uri="{FF2B5EF4-FFF2-40B4-BE49-F238E27FC236}">
                <a16:creationId xmlns:a16="http://schemas.microsoft.com/office/drawing/2014/main" id="{4D12E1EB-1188-CBC3-4C2E-770D6C040B95}"/>
              </a:ext>
            </a:extLst>
          </p:cNvPr>
          <p:cNvPicPr>
            <a:picLocks noChangeAspect="1"/>
          </p:cNvPicPr>
          <p:nvPr/>
        </p:nvPicPr>
        <p:blipFill>
          <a:blip r:embed="rId2"/>
          <a:stretch>
            <a:fillRect/>
          </a:stretch>
        </p:blipFill>
        <p:spPr>
          <a:xfrm>
            <a:off x="3214687" y="2486025"/>
            <a:ext cx="5205413" cy="1743440"/>
          </a:xfrm>
          <a:prstGeom prst="rect">
            <a:avLst/>
          </a:prstGeom>
        </p:spPr>
      </p:pic>
      <p:sp>
        <p:nvSpPr>
          <p:cNvPr id="6" name="TextBox 5">
            <a:extLst>
              <a:ext uri="{FF2B5EF4-FFF2-40B4-BE49-F238E27FC236}">
                <a16:creationId xmlns:a16="http://schemas.microsoft.com/office/drawing/2014/main" id="{692ABF7D-1EEE-B40E-2950-AA03FEA47352}"/>
              </a:ext>
            </a:extLst>
          </p:cNvPr>
          <p:cNvSpPr txBox="1"/>
          <p:nvPr/>
        </p:nvSpPr>
        <p:spPr>
          <a:xfrm>
            <a:off x="1212055" y="4114800"/>
            <a:ext cx="9210675" cy="1200329"/>
          </a:xfrm>
          <a:prstGeom prst="rect">
            <a:avLst/>
          </a:prstGeom>
          <a:noFill/>
        </p:spPr>
        <p:txBody>
          <a:bodyPr wrap="square" rtlCol="0">
            <a:spAutoFit/>
          </a:bodyPr>
          <a:lstStyle/>
          <a:p>
            <a:r>
              <a:rPr lang="en-US"/>
              <a:t>N=Number of occurrences</a:t>
            </a:r>
          </a:p>
          <a:p>
            <a:r>
              <a:rPr lang="el-GR"/>
              <a:t>λ</a:t>
            </a:r>
            <a:r>
              <a:rPr lang="en-US"/>
              <a:t>= mean number of events </a:t>
            </a:r>
          </a:p>
          <a:p>
            <a:endParaRPr lang="en-US"/>
          </a:p>
          <a:p>
            <a:r>
              <a:rPr lang="en-US"/>
              <a:t>This gives us a discrete distribution since the events are countable (n</a:t>
            </a:r>
            <a:r>
              <a:rPr lang="en-US">
                <a:latin typeface="Cambria Math" panose="02040503050406030204" pitchFamily="18" charset="0"/>
                <a:ea typeface="Cambria Math" panose="02040503050406030204" pitchFamily="18" charset="0"/>
              </a:rPr>
              <a:t>∈</a:t>
            </a:r>
            <a:r>
              <a:rPr lang="en-US"/>
              <a:t>{0,1,2,….}).  </a:t>
            </a:r>
            <a:endParaRPr lang="en-CA"/>
          </a:p>
        </p:txBody>
      </p:sp>
    </p:spTree>
    <p:extLst>
      <p:ext uri="{BB962C8B-B14F-4D97-AF65-F5344CB8AC3E}">
        <p14:creationId xmlns:p14="http://schemas.microsoft.com/office/powerpoint/2010/main" val="1895114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585565B3-D18F-8B42-7F8C-8ADDDD761EF6}"/>
              </a:ext>
            </a:extLst>
          </p:cNvPr>
          <p:cNvPicPr>
            <a:picLocks noChangeAspect="1"/>
          </p:cNvPicPr>
          <p:nvPr/>
        </p:nvPicPr>
        <p:blipFill>
          <a:blip r:embed="rId2"/>
          <a:stretch>
            <a:fillRect/>
          </a:stretch>
        </p:blipFill>
        <p:spPr>
          <a:xfrm>
            <a:off x="2752183" y="905933"/>
            <a:ext cx="6719637" cy="5039728"/>
          </a:xfrm>
          <a:prstGeom prst="rect">
            <a:avLst/>
          </a:prstGeom>
        </p:spPr>
      </p:pic>
    </p:spTree>
    <p:extLst>
      <p:ext uri="{BB962C8B-B14F-4D97-AF65-F5344CB8AC3E}">
        <p14:creationId xmlns:p14="http://schemas.microsoft.com/office/powerpoint/2010/main" val="2381714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18E9ABDB-5621-20F5-2B65-B1C71B006F9C}"/>
              </a:ext>
            </a:extLst>
          </p:cNvPr>
          <p:cNvPicPr>
            <a:picLocks noChangeAspect="1"/>
          </p:cNvPicPr>
          <p:nvPr/>
        </p:nvPicPr>
        <p:blipFill>
          <a:blip r:embed="rId2"/>
          <a:stretch>
            <a:fillRect/>
          </a:stretch>
        </p:blipFill>
        <p:spPr>
          <a:xfrm>
            <a:off x="2752183" y="905933"/>
            <a:ext cx="6719637" cy="5039728"/>
          </a:xfrm>
          <a:prstGeom prst="rect">
            <a:avLst/>
          </a:prstGeom>
        </p:spPr>
      </p:pic>
    </p:spTree>
    <p:extLst>
      <p:ext uri="{BB962C8B-B14F-4D97-AF65-F5344CB8AC3E}">
        <p14:creationId xmlns:p14="http://schemas.microsoft.com/office/powerpoint/2010/main" val="2536068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273E0CC2-57FE-8F6B-DC7A-499468CC017E}"/>
              </a:ext>
            </a:extLst>
          </p:cNvPr>
          <p:cNvPicPr>
            <a:picLocks noChangeAspect="1"/>
          </p:cNvPicPr>
          <p:nvPr/>
        </p:nvPicPr>
        <p:blipFill>
          <a:blip r:embed="rId2"/>
          <a:stretch>
            <a:fillRect/>
          </a:stretch>
        </p:blipFill>
        <p:spPr>
          <a:xfrm>
            <a:off x="2752183" y="905933"/>
            <a:ext cx="6719637" cy="5039728"/>
          </a:xfrm>
          <a:prstGeom prst="rect">
            <a:avLst/>
          </a:prstGeom>
        </p:spPr>
      </p:pic>
    </p:spTree>
    <p:extLst>
      <p:ext uri="{BB962C8B-B14F-4D97-AF65-F5344CB8AC3E}">
        <p14:creationId xmlns:p14="http://schemas.microsoft.com/office/powerpoint/2010/main" val="607163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8421BA8D-E3BA-6AFF-1D0B-46384BEE4009}"/>
              </a:ext>
            </a:extLst>
          </p:cNvPr>
          <p:cNvPicPr>
            <a:picLocks noChangeAspect="1"/>
          </p:cNvPicPr>
          <p:nvPr/>
        </p:nvPicPr>
        <p:blipFill>
          <a:blip r:embed="rId2"/>
          <a:stretch>
            <a:fillRect/>
          </a:stretch>
        </p:blipFill>
        <p:spPr>
          <a:xfrm>
            <a:off x="2752183" y="905933"/>
            <a:ext cx="6719637" cy="5039728"/>
          </a:xfrm>
          <a:prstGeom prst="rect">
            <a:avLst/>
          </a:prstGeom>
        </p:spPr>
      </p:pic>
    </p:spTree>
    <p:extLst>
      <p:ext uri="{BB962C8B-B14F-4D97-AF65-F5344CB8AC3E}">
        <p14:creationId xmlns:p14="http://schemas.microsoft.com/office/powerpoint/2010/main" val="1311913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3FFA-71E7-C49A-3348-6E476C4CC977}"/>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C9A35E09-F86B-C02E-FC0D-539C496B5810}"/>
              </a:ext>
            </a:extLst>
          </p:cNvPr>
          <p:cNvSpPr>
            <a:spLocks noGrp="1"/>
          </p:cNvSpPr>
          <p:nvPr>
            <p:ph idx="1"/>
          </p:nvPr>
        </p:nvSpPr>
        <p:spPr/>
        <p:txBody>
          <a:bodyPr vert="horz" lIns="0" tIns="45720" rIns="0" bIns="45720" rtlCol="0" anchor="t">
            <a:normAutofit/>
          </a:bodyPr>
          <a:lstStyle/>
          <a:p>
            <a:r>
              <a:rPr lang="en-US"/>
              <a:t>We have demonstrated how a Weighted Poisson Process can be derived and the corresponding derivations of dispersion</a:t>
            </a:r>
          </a:p>
          <a:p>
            <a:r>
              <a:rPr lang="en-US"/>
              <a:t>We also simulated our models to demonstrate the dispersion and visualize our mathematical discoveries</a:t>
            </a:r>
          </a:p>
          <a:p>
            <a:r>
              <a:rPr lang="en-US"/>
              <a:t>The result is two models are part of the weighted Poisson family, we can represent over and </a:t>
            </a:r>
            <a:r>
              <a:rPr lang="en-US" err="1"/>
              <a:t>underdispersed</a:t>
            </a:r>
            <a:r>
              <a:rPr lang="en-US"/>
              <a:t> data and tune our l parameter depending on the degree of over or under dispersion present in our data</a:t>
            </a:r>
          </a:p>
        </p:txBody>
      </p:sp>
    </p:spTree>
    <p:extLst>
      <p:ext uri="{BB962C8B-B14F-4D97-AF65-F5344CB8AC3E}">
        <p14:creationId xmlns:p14="http://schemas.microsoft.com/office/powerpoint/2010/main" val="2038730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20AC23-48FE-EBC3-A05A-139C91628361}"/>
              </a:ext>
            </a:extLst>
          </p:cNvPr>
          <p:cNvSpPr>
            <a:spLocks noGrp="1"/>
          </p:cNvSpPr>
          <p:nvPr>
            <p:ph type="title"/>
          </p:nvPr>
        </p:nvSpPr>
        <p:spPr>
          <a:xfrm>
            <a:off x="5172074" y="286603"/>
            <a:ext cx="5983605" cy="1450757"/>
          </a:xfrm>
        </p:spPr>
        <p:txBody>
          <a:bodyPr>
            <a:normAutofit/>
          </a:bodyPr>
          <a:lstStyle/>
          <a:p>
            <a:r>
              <a:rPr lang="en-US"/>
              <a:t>Complete independence</a:t>
            </a:r>
            <a:endParaRPr lang="en-CA"/>
          </a:p>
        </p:txBody>
      </p:sp>
      <p:pic>
        <p:nvPicPr>
          <p:cNvPr id="5" name="Picture 4" descr="Circular maze labyrinth">
            <a:extLst>
              <a:ext uri="{FF2B5EF4-FFF2-40B4-BE49-F238E27FC236}">
                <a16:creationId xmlns:a16="http://schemas.microsoft.com/office/drawing/2014/main" id="{1EF9A28F-9F25-5CCB-CA9B-E777C764A22C}"/>
              </a:ext>
            </a:extLst>
          </p:cNvPr>
          <p:cNvPicPr>
            <a:picLocks noChangeAspect="1"/>
          </p:cNvPicPr>
          <p:nvPr/>
        </p:nvPicPr>
        <p:blipFill rotWithShape="1">
          <a:blip r:embed="rId2"/>
          <a:srcRect l="3298" r="52122" b="-1"/>
          <a:stretch/>
        </p:blipFill>
        <p:spPr>
          <a:xfrm>
            <a:off x="20" y="10"/>
            <a:ext cx="4580077" cy="6857990"/>
          </a:xfrm>
          <a:prstGeom prst="rect">
            <a:avLst/>
          </a:prstGeom>
        </p:spPr>
      </p:pic>
      <p:cxnSp>
        <p:nvCxnSpPr>
          <p:cNvPr id="11" name="Straight Connector 1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1A9AD3-5570-9C85-0669-A0A26432DADA}"/>
              </a:ext>
            </a:extLst>
          </p:cNvPr>
          <p:cNvSpPr>
            <a:spLocks noGrp="1"/>
          </p:cNvSpPr>
          <p:nvPr>
            <p:ph idx="1"/>
          </p:nvPr>
        </p:nvSpPr>
        <p:spPr>
          <a:xfrm>
            <a:off x="5172074" y="2108201"/>
            <a:ext cx="5983606" cy="3760891"/>
          </a:xfrm>
        </p:spPr>
        <p:txBody>
          <a:bodyPr>
            <a:noAutofit/>
          </a:bodyPr>
          <a:lstStyle/>
          <a:p>
            <a:pPr marL="0" indent="0">
              <a:buNone/>
            </a:pPr>
            <a:r>
              <a:rPr lang="en-US" sz="2800"/>
              <a:t>Say we have a collection of disjoint subregions that exist in the space we defined.  The number of points in each subregion is independent of the other subregions.  Meaning that the process is completely random. The points and subregions within the space are independent.</a:t>
            </a:r>
            <a:endParaRPr lang="en-CA" sz="2800"/>
          </a:p>
        </p:txBody>
      </p:sp>
    </p:spTree>
    <p:extLst>
      <p:ext uri="{BB962C8B-B14F-4D97-AF65-F5344CB8AC3E}">
        <p14:creationId xmlns:p14="http://schemas.microsoft.com/office/powerpoint/2010/main" val="212006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3B00-4496-7C10-43FD-DBBDBB50EF5E}"/>
              </a:ext>
            </a:extLst>
          </p:cNvPr>
          <p:cNvSpPr>
            <a:spLocks noGrp="1"/>
          </p:cNvSpPr>
          <p:nvPr>
            <p:ph type="title"/>
          </p:nvPr>
        </p:nvSpPr>
        <p:spPr/>
        <p:txBody>
          <a:bodyPr/>
          <a:lstStyle/>
          <a:p>
            <a:r>
              <a:rPr lang="en-US"/>
              <a:t>Poisson Process</a:t>
            </a:r>
            <a:endParaRPr lang="en-CA"/>
          </a:p>
        </p:txBody>
      </p:sp>
      <p:sp>
        <p:nvSpPr>
          <p:cNvPr id="3" name="Content Placeholder 2">
            <a:extLst>
              <a:ext uri="{FF2B5EF4-FFF2-40B4-BE49-F238E27FC236}">
                <a16:creationId xmlns:a16="http://schemas.microsoft.com/office/drawing/2014/main" id="{84768505-A81B-D469-E932-340030DAF250}"/>
              </a:ext>
            </a:extLst>
          </p:cNvPr>
          <p:cNvSpPr>
            <a:spLocks noGrp="1"/>
          </p:cNvSpPr>
          <p:nvPr>
            <p:ph idx="1"/>
          </p:nvPr>
        </p:nvSpPr>
        <p:spPr/>
        <p:txBody>
          <a:bodyPr/>
          <a:lstStyle/>
          <a:p>
            <a:pPr marL="0" indent="0">
              <a:buNone/>
            </a:pPr>
            <a:r>
              <a:rPr lang="en-US"/>
              <a:t>-Combining the two properties we can construct a stochastic process</a:t>
            </a:r>
            <a:endParaRPr lang="en-CA"/>
          </a:p>
          <a:p>
            <a:pPr marL="0" indent="0">
              <a:buNone/>
            </a:pPr>
            <a:r>
              <a:rPr lang="en-CA"/>
              <a:t>-Many times when we observe real-life phenomena we are tracking events happening within an interval of time, or at time t.  The Poisson process can help us model events that are random and the occurrences of which are countable</a:t>
            </a:r>
          </a:p>
          <a:p>
            <a:pPr marL="0" indent="0">
              <a:buNone/>
            </a:pPr>
            <a:r>
              <a:rPr lang="en-CA"/>
              <a:t>--Let us first define a counting process that represents the number of occurrences at time t;</a:t>
            </a:r>
          </a:p>
          <a:p>
            <a:pPr marL="0" indent="0">
              <a:buNone/>
            </a:pPr>
            <a:endParaRPr lang="en-CA"/>
          </a:p>
          <a:p>
            <a:pPr marL="0" indent="0">
              <a:buNone/>
            </a:pPr>
            <a:endParaRPr lang="en-CA"/>
          </a:p>
        </p:txBody>
      </p:sp>
      <p:pic>
        <p:nvPicPr>
          <p:cNvPr id="5" name="Picture 4" descr="A picture containing clipart&#10;&#10;Description automatically generated">
            <a:extLst>
              <a:ext uri="{FF2B5EF4-FFF2-40B4-BE49-F238E27FC236}">
                <a16:creationId xmlns:a16="http://schemas.microsoft.com/office/drawing/2014/main" id="{2D73A776-4A96-E920-5143-14F3C2636CC1}"/>
              </a:ext>
            </a:extLst>
          </p:cNvPr>
          <p:cNvPicPr>
            <a:picLocks noChangeAspect="1"/>
          </p:cNvPicPr>
          <p:nvPr/>
        </p:nvPicPr>
        <p:blipFill>
          <a:blip r:embed="rId2"/>
          <a:stretch>
            <a:fillRect/>
          </a:stretch>
        </p:blipFill>
        <p:spPr>
          <a:xfrm>
            <a:off x="4029075" y="4199549"/>
            <a:ext cx="3695700" cy="1377053"/>
          </a:xfrm>
          <a:prstGeom prst="rect">
            <a:avLst/>
          </a:prstGeom>
        </p:spPr>
      </p:pic>
    </p:spTree>
    <p:extLst>
      <p:ext uri="{BB962C8B-B14F-4D97-AF65-F5344CB8AC3E}">
        <p14:creationId xmlns:p14="http://schemas.microsoft.com/office/powerpoint/2010/main" val="2111946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2C9C-C370-062C-0EBE-D78B3095BF54}"/>
              </a:ext>
            </a:extLst>
          </p:cNvPr>
          <p:cNvSpPr>
            <a:spLocks noGrp="1"/>
          </p:cNvSpPr>
          <p:nvPr>
            <p:ph type="title"/>
          </p:nvPr>
        </p:nvSpPr>
        <p:spPr/>
        <p:txBody>
          <a:bodyPr/>
          <a:lstStyle/>
          <a:p>
            <a:r>
              <a:rPr lang="en-US"/>
              <a:t>Poisson Process (cont.)</a:t>
            </a:r>
            <a:endParaRPr lang="en-CA"/>
          </a:p>
        </p:txBody>
      </p:sp>
      <p:sp>
        <p:nvSpPr>
          <p:cNvPr id="3" name="Content Placeholder 2">
            <a:extLst>
              <a:ext uri="{FF2B5EF4-FFF2-40B4-BE49-F238E27FC236}">
                <a16:creationId xmlns:a16="http://schemas.microsoft.com/office/drawing/2014/main" id="{482A77BA-063E-76F8-AE83-3A6D308DB742}"/>
              </a:ext>
            </a:extLst>
          </p:cNvPr>
          <p:cNvSpPr>
            <a:spLocks noGrp="1"/>
          </p:cNvSpPr>
          <p:nvPr>
            <p:ph idx="1"/>
          </p:nvPr>
        </p:nvSpPr>
        <p:spPr/>
        <p:txBody>
          <a:bodyPr/>
          <a:lstStyle/>
          <a:p>
            <a:r>
              <a:rPr lang="en-US"/>
              <a:t>The distribution at time t would be</a:t>
            </a:r>
            <a:endParaRPr lang="en-CA"/>
          </a:p>
        </p:txBody>
      </p:sp>
      <p:pic>
        <p:nvPicPr>
          <p:cNvPr id="7" name="Picture 6" descr="A picture containing text&#10;&#10;Description automatically generated">
            <a:extLst>
              <a:ext uri="{FF2B5EF4-FFF2-40B4-BE49-F238E27FC236}">
                <a16:creationId xmlns:a16="http://schemas.microsoft.com/office/drawing/2014/main" id="{B990C3BC-5B9B-5208-26AA-F60BD4F96800}"/>
              </a:ext>
            </a:extLst>
          </p:cNvPr>
          <p:cNvPicPr>
            <a:picLocks noChangeAspect="1"/>
          </p:cNvPicPr>
          <p:nvPr/>
        </p:nvPicPr>
        <p:blipFill>
          <a:blip r:embed="rId2"/>
          <a:stretch>
            <a:fillRect/>
          </a:stretch>
        </p:blipFill>
        <p:spPr>
          <a:xfrm>
            <a:off x="1097280" y="2510081"/>
            <a:ext cx="7143750" cy="1505205"/>
          </a:xfrm>
          <a:prstGeom prst="rect">
            <a:avLst/>
          </a:prstGeom>
        </p:spPr>
      </p:pic>
      <p:sp>
        <p:nvSpPr>
          <p:cNvPr id="8" name="TextBox 7">
            <a:extLst>
              <a:ext uri="{FF2B5EF4-FFF2-40B4-BE49-F238E27FC236}">
                <a16:creationId xmlns:a16="http://schemas.microsoft.com/office/drawing/2014/main" id="{290A86B0-EB41-34A2-C8A5-41A30AA21EA2}"/>
              </a:ext>
            </a:extLst>
          </p:cNvPr>
          <p:cNvSpPr txBox="1"/>
          <p:nvPr/>
        </p:nvSpPr>
        <p:spPr>
          <a:xfrm>
            <a:off x="970384" y="4022420"/>
            <a:ext cx="9498563" cy="1477328"/>
          </a:xfrm>
          <a:prstGeom prst="rect">
            <a:avLst/>
          </a:prstGeom>
          <a:noFill/>
        </p:spPr>
        <p:txBody>
          <a:bodyPr wrap="square" rtlCol="0">
            <a:spAutoFit/>
          </a:bodyPr>
          <a:lstStyle/>
          <a:p>
            <a:r>
              <a:rPr lang="en-US"/>
              <a:t>-The intuition is before we had no real way to calculate the number of total occurrences within time t as the Poisson Distribution has no t parameter.</a:t>
            </a:r>
          </a:p>
          <a:p>
            <a:r>
              <a:rPr lang="en-US"/>
              <a:t>-Now we can track the number of occurrences up to time t</a:t>
            </a:r>
          </a:p>
          <a:p>
            <a:r>
              <a:rPr lang="en-US"/>
              <a:t>-A good way to see this is </a:t>
            </a:r>
            <a:r>
              <a:rPr lang="el-GR"/>
              <a:t>λ</a:t>
            </a:r>
            <a:r>
              <a:rPr lang="en-US"/>
              <a:t> is the number of occurrences per time period, and t is the actual time we are interested in.  So multiplying the two we get the expected occurrences within t.</a:t>
            </a:r>
            <a:endParaRPr lang="en-CA"/>
          </a:p>
        </p:txBody>
      </p:sp>
    </p:spTree>
    <p:extLst>
      <p:ext uri="{BB962C8B-B14F-4D97-AF65-F5344CB8AC3E}">
        <p14:creationId xmlns:p14="http://schemas.microsoft.com/office/powerpoint/2010/main" val="703856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00D6801-0D6C-8502-89E5-BE22B0B94431}"/>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Complications</a:t>
            </a:r>
            <a:endParaRPr lang="en-CA" sz="4000">
              <a:solidFill>
                <a:srgbClr val="FFFFFF"/>
              </a:solidFill>
            </a:endParaRPr>
          </a:p>
        </p:txBody>
      </p:sp>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A86DF3-BF88-720D-E1A8-E4F62388FCCF}"/>
              </a:ext>
            </a:extLst>
          </p:cNvPr>
          <p:cNvSpPr>
            <a:spLocks noGrp="1"/>
          </p:cNvSpPr>
          <p:nvPr>
            <p:ph idx="1"/>
          </p:nvPr>
        </p:nvSpPr>
        <p:spPr>
          <a:xfrm>
            <a:off x="1097279" y="2546224"/>
            <a:ext cx="5977938" cy="4218470"/>
          </a:xfrm>
        </p:spPr>
        <p:txBody>
          <a:bodyPr>
            <a:normAutofit/>
          </a:bodyPr>
          <a:lstStyle/>
          <a:p>
            <a:pPr marL="0" indent="0">
              <a:buNone/>
            </a:pPr>
            <a:r>
              <a:rPr lang="en-US" sz="1800">
                <a:solidFill>
                  <a:srgbClr val="FFFFFF"/>
                </a:solidFill>
              </a:rPr>
              <a:t>-The problem however is if we derive the expected value and the variance of the Poisson Process we get equal mean and variance</a:t>
            </a:r>
          </a:p>
          <a:p>
            <a:pPr marL="0" indent="0">
              <a:buNone/>
            </a:pPr>
            <a:r>
              <a:rPr lang="en-US" sz="1800">
                <a:solidFill>
                  <a:srgbClr val="FFFFFF"/>
                </a:solidFill>
              </a:rPr>
              <a:t>-We use the Fishers Index of Dispersion to quantify this:</a:t>
            </a:r>
          </a:p>
          <a:p>
            <a:pPr marL="0" indent="0">
              <a:buNone/>
            </a:pPr>
            <a:endParaRPr lang="en-US" sz="1800">
              <a:solidFill>
                <a:srgbClr val="FFFFFF"/>
              </a:solidFill>
            </a:endParaRPr>
          </a:p>
          <a:p>
            <a:pPr marL="0" indent="0">
              <a:buNone/>
            </a:pPr>
            <a:endParaRPr lang="en-CA" sz="1800">
              <a:solidFill>
                <a:srgbClr val="FFFFFF"/>
              </a:solidFill>
            </a:endParaRPr>
          </a:p>
          <a:p>
            <a:pPr marL="0" indent="0">
              <a:buNone/>
            </a:pPr>
            <a:r>
              <a:rPr lang="en-CA" sz="1800">
                <a:solidFill>
                  <a:srgbClr val="FFFFFF"/>
                </a:solidFill>
              </a:rPr>
              <a:t>-This is a very bold assumption to make when we consider counting data, one can see how examples in the ‘real-world’ may not follow this assumption</a:t>
            </a:r>
          </a:p>
          <a:p>
            <a:pPr marL="0" indent="0">
              <a:buNone/>
            </a:pPr>
            <a:endParaRPr lang="en-CA" sz="1800">
              <a:solidFill>
                <a:srgbClr val="FFFFFF"/>
              </a:solidFill>
            </a:endParaRPr>
          </a:p>
        </p:txBody>
      </p:sp>
      <p:pic>
        <p:nvPicPr>
          <p:cNvPr id="5" name="Picture 4" descr="Exclamation mark on a yellow background">
            <a:extLst>
              <a:ext uri="{FF2B5EF4-FFF2-40B4-BE49-F238E27FC236}">
                <a16:creationId xmlns:a16="http://schemas.microsoft.com/office/drawing/2014/main" id="{5147E3BC-03F5-59B7-FC7A-951813C07CF1}"/>
              </a:ext>
            </a:extLst>
          </p:cNvPr>
          <p:cNvPicPr>
            <a:picLocks noChangeAspect="1"/>
          </p:cNvPicPr>
          <p:nvPr/>
        </p:nvPicPr>
        <p:blipFill rotWithShape="1">
          <a:blip r:embed="rId2"/>
          <a:srcRect l="31414" r="18497"/>
          <a:stretch/>
        </p:blipFill>
        <p:spPr>
          <a:xfrm>
            <a:off x="7611902" y="10"/>
            <a:ext cx="4580097" cy="6857990"/>
          </a:xfrm>
          <a:prstGeom prst="rect">
            <a:avLst/>
          </a:prstGeom>
        </p:spPr>
      </p:pic>
      <p:sp>
        <p:nvSpPr>
          <p:cNvPr id="4" name="TextBox 3">
            <a:extLst>
              <a:ext uri="{FF2B5EF4-FFF2-40B4-BE49-F238E27FC236}">
                <a16:creationId xmlns:a16="http://schemas.microsoft.com/office/drawing/2014/main" id="{7551BFCE-A036-61CD-1A3C-FA7D7E684CC7}"/>
              </a:ext>
            </a:extLst>
          </p:cNvPr>
          <p:cNvSpPr txBox="1"/>
          <p:nvPr/>
        </p:nvSpPr>
        <p:spPr>
          <a:xfrm>
            <a:off x="1000125" y="4191931"/>
            <a:ext cx="5657849" cy="707886"/>
          </a:xfrm>
          <a:prstGeom prst="rect">
            <a:avLst/>
          </a:prstGeom>
          <a:noFill/>
        </p:spPr>
        <p:txBody>
          <a:bodyPr wrap="square" rtlCol="0">
            <a:spAutoFit/>
          </a:bodyPr>
          <a:lstStyle/>
          <a:p>
            <a:r>
              <a:rPr lang="en-US" sz="4000"/>
              <a:t>I(X) = Var(X)/E(X) = 1</a:t>
            </a:r>
            <a:endParaRPr lang="en-CA" sz="4000"/>
          </a:p>
        </p:txBody>
      </p:sp>
    </p:spTree>
    <p:extLst>
      <p:ext uri="{BB962C8B-B14F-4D97-AF65-F5344CB8AC3E}">
        <p14:creationId xmlns:p14="http://schemas.microsoft.com/office/powerpoint/2010/main" val="154495340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74E8-7C43-CBAC-26E0-C371F7386C24}"/>
              </a:ext>
            </a:extLst>
          </p:cNvPr>
          <p:cNvSpPr>
            <a:spLocks noGrp="1"/>
          </p:cNvSpPr>
          <p:nvPr>
            <p:ph type="title"/>
          </p:nvPr>
        </p:nvSpPr>
        <p:spPr>
          <a:xfrm>
            <a:off x="1066800" y="1061169"/>
            <a:ext cx="10058400" cy="785638"/>
          </a:xfrm>
        </p:spPr>
        <p:txBody>
          <a:bodyPr/>
          <a:lstStyle/>
          <a:p>
            <a:r>
              <a:rPr lang="en-US"/>
              <a:t>Weighted Poisson Distribution</a:t>
            </a:r>
            <a:endParaRPr lang="en-CA"/>
          </a:p>
        </p:txBody>
      </p:sp>
      <p:sp>
        <p:nvSpPr>
          <p:cNvPr id="3" name="Content Placeholder 2">
            <a:extLst>
              <a:ext uri="{FF2B5EF4-FFF2-40B4-BE49-F238E27FC236}">
                <a16:creationId xmlns:a16="http://schemas.microsoft.com/office/drawing/2014/main" id="{3A95AEFE-09BC-06BE-D9D9-6087E1CE2116}"/>
              </a:ext>
            </a:extLst>
          </p:cNvPr>
          <p:cNvSpPr>
            <a:spLocks noGrp="1"/>
          </p:cNvSpPr>
          <p:nvPr>
            <p:ph idx="1"/>
          </p:nvPr>
        </p:nvSpPr>
        <p:spPr>
          <a:xfrm>
            <a:off x="1066800" y="2035940"/>
            <a:ext cx="10058400" cy="3760891"/>
          </a:xfrm>
        </p:spPr>
        <p:txBody>
          <a:bodyPr/>
          <a:lstStyle/>
          <a:p>
            <a:r>
              <a:rPr lang="en-US"/>
              <a:t>-The idea of handling under and over-dispersed data using weight functions was first proposed by Fisher, however, Rao(1965) developed a unifying methodology to apply this to various distributions</a:t>
            </a:r>
          </a:p>
          <a:p>
            <a:r>
              <a:rPr lang="en-US"/>
              <a:t>-The first instance of a weighted Poisson Distribution occurred in Castillo, J., Perez-</a:t>
            </a:r>
            <a:r>
              <a:rPr lang="en-US" err="1"/>
              <a:t>Casany</a:t>
            </a:r>
            <a:r>
              <a:rPr lang="en-US"/>
              <a:t>, M., (1998)</a:t>
            </a:r>
          </a:p>
          <a:p>
            <a:endParaRPr lang="en-CA"/>
          </a:p>
        </p:txBody>
      </p:sp>
    </p:spTree>
    <p:extLst>
      <p:ext uri="{BB962C8B-B14F-4D97-AF65-F5344CB8AC3E}">
        <p14:creationId xmlns:p14="http://schemas.microsoft.com/office/powerpoint/2010/main" val="377231962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274057DC5ED894C8623C4710E7CBE79" ma:contentTypeVersion="5" ma:contentTypeDescription="Create a new document." ma:contentTypeScope="" ma:versionID="2d98124d9d5910a0520d60c6ce4fab30">
  <xsd:schema xmlns:xsd="http://www.w3.org/2001/XMLSchema" xmlns:xs="http://www.w3.org/2001/XMLSchema" xmlns:p="http://schemas.microsoft.com/office/2006/metadata/properties" xmlns:ns3="1aace3a2-135d-4a22-a460-ab4d46a833a8" xmlns:ns4="312f8e13-6979-412c-a7a6-0a7753309a1b" targetNamespace="http://schemas.microsoft.com/office/2006/metadata/properties" ma:root="true" ma:fieldsID="63780e2c49bb4a1a898801f3747e162c" ns3:_="" ns4:_="">
    <xsd:import namespace="1aace3a2-135d-4a22-a460-ab4d46a833a8"/>
    <xsd:import namespace="312f8e13-6979-412c-a7a6-0a7753309a1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ace3a2-135d-4a22-a460-ab4d46a833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12f8e13-6979-412c-a7a6-0a7753309a1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8FB556F2-8EA9-4089-957D-2120B70A731D}">
  <ds:schemaRefs>
    <ds:schemaRef ds:uri="1aace3a2-135d-4a22-a460-ab4d46a833a8"/>
    <ds:schemaRef ds:uri="312f8e13-6979-412c-a7a6-0a7753309a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purl.org/dc/dcmitype/"/>
    <ds:schemaRef ds:uri="http://purl.org/dc/elements/1.1/"/>
    <ds:schemaRef ds:uri="http://schemas.microsoft.com/office/2006/documentManagement/types"/>
    <ds:schemaRef ds:uri="http://schemas.openxmlformats.org/package/2006/metadata/core-properties"/>
    <ds:schemaRef ds:uri="http://purl.org/dc/terms/"/>
    <ds:schemaRef ds:uri="http://www.w3.org/XML/1998/namespace"/>
    <ds:schemaRef ds:uri="http://schemas.microsoft.com/office/infopath/2007/PartnerControls"/>
    <ds:schemaRef ds:uri="312f8e13-6979-412c-a7a6-0a7753309a1b"/>
    <ds:schemaRef ds:uri="1aace3a2-135d-4a22-a460-ab4d46a833a8"/>
  </ds:schemaRefs>
</ds:datastoreItem>
</file>

<file path=docProps/app.xml><?xml version="1.0" encoding="utf-8"?>
<Properties xmlns="http://schemas.openxmlformats.org/officeDocument/2006/extended-properties" xmlns:vt="http://schemas.openxmlformats.org/officeDocument/2006/docPropsVTypes">
  <Template>{DA6C18C6-8A89-41A8-999A-43C3FDE48121}tf22712842_win32</Template>
  <TotalTime>8</TotalTime>
  <Words>1813</Words>
  <Application>Microsoft Office PowerPoint</Application>
  <PresentationFormat>Widescreen</PresentationFormat>
  <Paragraphs>134</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Bookman Old Style</vt:lpstr>
      <vt:lpstr>Calibri</vt:lpstr>
      <vt:lpstr>Cambria Math</vt:lpstr>
      <vt:lpstr>Franklin Gothic Book</vt:lpstr>
      <vt:lpstr>1_RetrospectVTI</vt:lpstr>
      <vt:lpstr>The weighted Poisson Process</vt:lpstr>
      <vt:lpstr>Introduction</vt:lpstr>
      <vt:lpstr>Main Ideas</vt:lpstr>
      <vt:lpstr>Homogenous Poisson distribution</vt:lpstr>
      <vt:lpstr>Complete independence</vt:lpstr>
      <vt:lpstr>Poisson Process</vt:lpstr>
      <vt:lpstr>Poisson Process (cont.)</vt:lpstr>
      <vt:lpstr>Complications</vt:lpstr>
      <vt:lpstr>Weighted Poisson Distribution</vt:lpstr>
      <vt:lpstr>Weighted Poisson Distribution</vt:lpstr>
      <vt:lpstr>The relationship with Dispersion</vt:lpstr>
      <vt:lpstr>The Weighted Poisson Process</vt:lpstr>
      <vt:lpstr>Deriving a Weighted Poisson Process</vt:lpstr>
      <vt:lpstr>Deriving the Dispersion</vt:lpstr>
      <vt:lpstr>Deriving the Dispersion(cont.)</vt:lpstr>
      <vt:lpstr>Deriving a model for w(n) = n(l)</vt:lpstr>
      <vt:lpstr>w(n) = n</vt:lpstr>
      <vt:lpstr>w(n)(cont.)</vt:lpstr>
      <vt:lpstr>w(n)(cont.)</vt:lpstr>
      <vt:lpstr>w(n) = n(n-1)</vt:lpstr>
      <vt:lpstr>w(n) = n(n-1)</vt:lpstr>
      <vt:lpstr>w(n) = n(n-1)</vt:lpstr>
      <vt:lpstr>Dispersion Derivations</vt:lpstr>
      <vt:lpstr>Underdispersion</vt:lpstr>
      <vt:lpstr>PowerPoint Presentation</vt:lpstr>
      <vt:lpstr>PowerPoint Presentation</vt:lpstr>
      <vt:lpstr>Observations</vt:lpstr>
      <vt:lpstr>Observations (cont.)</vt:lpstr>
      <vt:lpstr>Observations (cont.)</vt:lpstr>
      <vt:lpstr>Overdispersion</vt:lpstr>
      <vt:lpstr>Useful Theorems and Corollaries</vt:lpstr>
      <vt:lpstr>PowerPoint Presentation</vt:lpstr>
      <vt:lpstr>Conclusions</vt:lpstr>
      <vt:lpstr>Explanation of Simulation method</vt:lpstr>
      <vt:lpstr>Binning method</vt:lpstr>
      <vt:lpstr>Python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weighted Poisson Process</dc:title>
  <dc:creator>Justin Chen</dc:creator>
  <cp:lastModifiedBy>Justin Chen</cp:lastModifiedBy>
  <cp:revision>2</cp:revision>
  <dcterms:created xsi:type="dcterms:W3CDTF">2023-03-14T17:15:31Z</dcterms:created>
  <dcterms:modified xsi:type="dcterms:W3CDTF">2023-03-28T18:57:10Z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0x0101000274057DC5ED894C8623C4710E7CBE79</vt:lpwstr>
  </property>
</Properties>
</file>